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0" r:id="rId4"/>
    <p:sldId id="266" r:id="rId5"/>
    <p:sldId id="261" r:id="rId6"/>
    <p:sldId id="262" r:id="rId7"/>
    <p:sldId id="263" r:id="rId8"/>
    <p:sldId id="268" r:id="rId9"/>
    <p:sldId id="269" r:id="rId10"/>
    <p:sldId id="271" r:id="rId11"/>
    <p:sldId id="272" r:id="rId12"/>
    <p:sldId id="270" r:id="rId13"/>
    <p:sldId id="259" r:id="rId14"/>
    <p:sldId id="258" r:id="rId15"/>
    <p:sldId id="265"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87"/>
  </p:normalViewPr>
  <p:slideViewPr>
    <p:cSldViewPr snapToGrid="0">
      <p:cViewPr varScale="1">
        <p:scale>
          <a:sx n="100" d="100"/>
          <a:sy n="100" d="100"/>
        </p:scale>
        <p:origin x="90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72F03D-3B14-47AB-8CB4-708780083B07}" type="datetimeFigureOut">
              <a:rPr lang="en-GB" smtClean="0"/>
              <a:t>15/05/2023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7DC2A6-BAD6-4E71-B2CA-B99EF94220F7}" type="slidenum">
              <a:rPr lang="en-GB" smtClean="0"/>
              <a:t>‹#›</a:t>
            </a:fld>
            <a:endParaRPr lang="en-GB"/>
          </a:p>
        </p:txBody>
      </p:sp>
    </p:spTree>
    <p:extLst>
      <p:ext uri="{BB962C8B-B14F-4D97-AF65-F5344CB8AC3E}">
        <p14:creationId xmlns:p14="http://schemas.microsoft.com/office/powerpoint/2010/main" val="1236128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B7DC2A6-BAD6-4E71-B2CA-B99EF94220F7}" type="slidenum">
              <a:rPr lang="en-GB" smtClean="0"/>
              <a:t>11</a:t>
            </a:fld>
            <a:endParaRPr lang="en-GB"/>
          </a:p>
        </p:txBody>
      </p:sp>
    </p:spTree>
    <p:extLst>
      <p:ext uri="{BB962C8B-B14F-4D97-AF65-F5344CB8AC3E}">
        <p14:creationId xmlns:p14="http://schemas.microsoft.com/office/powerpoint/2010/main" val="357397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5F199A1-5404-425F-85A3-6FE64DCB01D6}"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3482024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F199A1-5404-425F-85A3-6FE64DCB01D6}"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2667338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F199A1-5404-425F-85A3-6FE64DCB01D6}"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8570169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5F199A1-5404-425F-85A3-6FE64DCB01D6}"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1737570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5F199A1-5404-425F-85A3-6FE64DCB01D6}" type="datetimeFigureOut">
              <a:rPr lang="en-GB" smtClean="0"/>
              <a:t>15/05/2023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3943520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5F199A1-5404-425F-85A3-6FE64DCB01D6}" type="datetimeFigureOut">
              <a:rPr lang="en-GB" smtClean="0"/>
              <a:t>15/05/2023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3445670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5F199A1-5404-425F-85A3-6FE64DCB01D6}" type="datetimeFigureOut">
              <a:rPr lang="en-GB" smtClean="0"/>
              <a:t>15/05/2023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13348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5F199A1-5404-425F-85A3-6FE64DCB01D6}" type="datetimeFigureOut">
              <a:rPr lang="en-GB" smtClean="0"/>
              <a:t>15/05/2023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40537048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F199A1-5404-425F-85A3-6FE64DCB01D6}" type="datetimeFigureOut">
              <a:rPr lang="en-GB" smtClean="0"/>
              <a:t>15/05/2023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2965743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F199A1-5404-425F-85A3-6FE64DCB01D6}" type="datetimeFigureOut">
              <a:rPr lang="en-GB" smtClean="0"/>
              <a:t>15/05/2023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4447328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5F199A1-5404-425F-85A3-6FE64DCB01D6}" type="datetimeFigureOut">
              <a:rPr lang="en-GB" smtClean="0"/>
              <a:t>15/05/2023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43CACE8-F431-43DC-94C5-34F1E630C3D9}" type="slidenum">
              <a:rPr lang="en-GB" smtClean="0"/>
              <a:t>‹#›</a:t>
            </a:fld>
            <a:endParaRPr lang="en-GB"/>
          </a:p>
        </p:txBody>
      </p:sp>
    </p:spTree>
    <p:extLst>
      <p:ext uri="{BB962C8B-B14F-4D97-AF65-F5344CB8AC3E}">
        <p14:creationId xmlns:p14="http://schemas.microsoft.com/office/powerpoint/2010/main" val="918779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F199A1-5404-425F-85A3-6FE64DCB01D6}" type="datetimeFigureOut">
              <a:rPr lang="en-GB" smtClean="0"/>
              <a:t>15/05/2023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3CACE8-F431-43DC-94C5-34F1E630C3D9}" type="slidenum">
              <a:rPr lang="en-GB" smtClean="0"/>
              <a:t>‹#›</a:t>
            </a:fld>
            <a:endParaRPr lang="en-GB"/>
          </a:p>
        </p:txBody>
      </p:sp>
    </p:spTree>
    <p:extLst>
      <p:ext uri="{BB962C8B-B14F-4D97-AF65-F5344CB8AC3E}">
        <p14:creationId xmlns:p14="http://schemas.microsoft.com/office/powerpoint/2010/main" val="6859401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14817" y="1282889"/>
            <a:ext cx="9144000" cy="4503761"/>
          </a:xfrm>
        </p:spPr>
        <p:txBody>
          <a:bodyPr>
            <a:noAutofit/>
          </a:bodyPr>
          <a:lstStyle/>
          <a:p>
            <a:r>
              <a:rPr lang="en-GB" sz="10800" b="1" dirty="0">
                <a:solidFill>
                  <a:srgbClr val="008000"/>
                </a:solidFill>
              </a:rPr>
              <a:t>Newmarket Neighbourhood Plan</a:t>
            </a:r>
          </a:p>
        </p:txBody>
      </p:sp>
    </p:spTree>
    <p:extLst>
      <p:ext uri="{BB962C8B-B14F-4D97-AF65-F5344CB8AC3E}">
        <p14:creationId xmlns:p14="http://schemas.microsoft.com/office/powerpoint/2010/main" val="2051832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25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3"/>
            <a:ext cx="10939818" cy="767639"/>
          </a:xfrm>
        </p:spPr>
        <p:txBody>
          <a:bodyPr>
            <a:normAutofit/>
          </a:bodyPr>
          <a:lstStyle/>
          <a:p>
            <a:r>
              <a:rPr lang="en-GB" sz="3800" dirty="0">
                <a:solidFill>
                  <a:srgbClr val="008000"/>
                </a:solidFill>
              </a:rPr>
              <a:t>Newmarket’s relationship with its surrounding villages</a:t>
            </a:r>
            <a:endParaRPr lang="en-GB" sz="3800" dirty="0"/>
          </a:p>
        </p:txBody>
      </p:sp>
      <p:sp>
        <p:nvSpPr>
          <p:cNvPr id="3" name="Content Placeholder 2"/>
          <p:cNvSpPr>
            <a:spLocks noGrp="1"/>
          </p:cNvSpPr>
          <p:nvPr>
            <p:ph idx="1"/>
          </p:nvPr>
        </p:nvSpPr>
        <p:spPr>
          <a:xfrm>
            <a:off x="838200" y="900752"/>
            <a:ext cx="10515600" cy="5622878"/>
          </a:xfrm>
        </p:spPr>
        <p:txBody>
          <a:bodyPr>
            <a:normAutofit/>
          </a:bodyPr>
          <a:lstStyle/>
          <a:p>
            <a:pPr>
              <a:lnSpc>
                <a:spcPct val="100000"/>
              </a:lnSpc>
              <a:spcBef>
                <a:spcPts val="0"/>
              </a:spcBef>
            </a:pPr>
            <a:r>
              <a:rPr lang="en-GB" sz="1800" dirty="0"/>
              <a:t>Population of the Newmarket built-up area: 20,384</a:t>
            </a:r>
          </a:p>
          <a:p>
            <a:pPr marL="457200" lvl="1" indent="-108000">
              <a:lnSpc>
                <a:spcPct val="100000"/>
              </a:lnSpc>
              <a:spcBef>
                <a:spcPts val="0"/>
              </a:spcBef>
              <a:buNone/>
            </a:pPr>
            <a:r>
              <a:rPr lang="en-GB" sz="1800" dirty="0"/>
              <a:t>- Subtracting 1,960 for Exning leaves 18,424 for the town of Newmarket; of these, 16,615 live in West Suffolk and </a:t>
            </a:r>
            <a:r>
              <a:rPr lang="en-GB" sz="1800" b="1" dirty="0">
                <a:solidFill>
                  <a:srgbClr val="008000"/>
                </a:solidFill>
              </a:rPr>
              <a:t>1,809 (c.10%) live in Cambridgeshire</a:t>
            </a:r>
            <a:r>
              <a:rPr lang="en-GB" sz="1800" dirty="0"/>
              <a:t>. </a:t>
            </a:r>
          </a:p>
          <a:p>
            <a:pPr marL="457200" lvl="1" indent="-108000">
              <a:lnSpc>
                <a:spcPct val="100000"/>
              </a:lnSpc>
              <a:spcBef>
                <a:spcPts val="0"/>
              </a:spcBef>
              <a:buNone/>
            </a:pPr>
            <a:r>
              <a:rPr lang="en-GB" sz="1800" dirty="0"/>
              <a:t>- In addition, of 21,922 living in nearby villages, about </a:t>
            </a:r>
            <a:r>
              <a:rPr lang="en-GB" sz="1800" b="1" dirty="0">
                <a:solidFill>
                  <a:srgbClr val="008000"/>
                </a:solidFill>
              </a:rPr>
              <a:t>67% live in Cambridgeshire</a:t>
            </a:r>
          </a:p>
          <a:p>
            <a:pPr marL="457200" lvl="1" indent="-108000">
              <a:lnSpc>
                <a:spcPct val="100000"/>
              </a:lnSpc>
              <a:spcBef>
                <a:spcPts val="0"/>
              </a:spcBef>
              <a:buNone/>
            </a:pPr>
            <a:r>
              <a:rPr lang="en-GB" sz="1800" b="1" dirty="0">
                <a:solidFill>
                  <a:srgbClr val="008000"/>
                </a:solidFill>
              </a:rPr>
              <a:t>Therefore in total, 41% of the 40,346 residents living in and around Newmarket live in Cambridgeshire.</a:t>
            </a:r>
            <a:r>
              <a:rPr lang="en-GB" sz="1800" dirty="0"/>
              <a:t> </a:t>
            </a:r>
          </a:p>
          <a:p>
            <a:pPr>
              <a:lnSpc>
                <a:spcPct val="100000"/>
              </a:lnSpc>
            </a:pPr>
            <a:r>
              <a:rPr lang="en-GB" sz="2100" dirty="0"/>
              <a:t>Shared history</a:t>
            </a:r>
          </a:p>
          <a:p>
            <a:pPr marL="0" indent="0">
              <a:lnSpc>
                <a:spcPct val="100000"/>
              </a:lnSpc>
              <a:buNone/>
            </a:pPr>
            <a:r>
              <a:rPr lang="en-GB" sz="1800" dirty="0"/>
              <a:t>       - Local people have </a:t>
            </a:r>
            <a:r>
              <a:rPr lang="en-GB" sz="1800" b="1" dirty="0">
                <a:solidFill>
                  <a:srgbClr val="008000"/>
                </a:solidFill>
              </a:rPr>
              <a:t>always</a:t>
            </a:r>
            <a:r>
              <a:rPr lang="en-GB" sz="1800" dirty="0"/>
              <a:t> moved back and forth between Newmarket and the surrounding villages, and    </a:t>
            </a:r>
          </a:p>
          <a:p>
            <a:pPr marL="0" indent="0">
              <a:lnSpc>
                <a:spcPct val="100000"/>
              </a:lnSpc>
              <a:spcBef>
                <a:spcPts val="0"/>
              </a:spcBef>
              <a:buNone/>
            </a:pPr>
            <a:r>
              <a:rPr lang="en-GB" sz="1800" dirty="0"/>
              <a:t>         the history of both settlements are intertwined</a:t>
            </a:r>
          </a:p>
        </p:txBody>
      </p:sp>
    </p:spTree>
    <p:extLst>
      <p:ext uri="{BB962C8B-B14F-4D97-AF65-F5344CB8AC3E}">
        <p14:creationId xmlns:p14="http://schemas.microsoft.com/office/powerpoint/2010/main" val="337380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3"/>
            <a:ext cx="10939818" cy="767639"/>
          </a:xfrm>
        </p:spPr>
        <p:txBody>
          <a:bodyPr>
            <a:normAutofit/>
          </a:bodyPr>
          <a:lstStyle/>
          <a:p>
            <a:r>
              <a:rPr lang="en-GB" sz="3800" dirty="0">
                <a:solidFill>
                  <a:srgbClr val="008000"/>
                </a:solidFill>
              </a:rPr>
              <a:t>Newmarket’s relationship with its surrounding villages</a:t>
            </a:r>
            <a:endParaRPr lang="en-GB" sz="3800" dirty="0"/>
          </a:p>
        </p:txBody>
      </p:sp>
      <p:sp>
        <p:nvSpPr>
          <p:cNvPr id="3" name="Content Placeholder 2"/>
          <p:cNvSpPr>
            <a:spLocks noGrp="1"/>
          </p:cNvSpPr>
          <p:nvPr>
            <p:ph idx="1"/>
          </p:nvPr>
        </p:nvSpPr>
        <p:spPr>
          <a:xfrm>
            <a:off x="838200" y="900752"/>
            <a:ext cx="10515600" cy="5622878"/>
          </a:xfrm>
        </p:spPr>
        <p:txBody>
          <a:bodyPr>
            <a:normAutofit/>
          </a:bodyPr>
          <a:lstStyle/>
          <a:p>
            <a:pPr>
              <a:lnSpc>
                <a:spcPct val="100000"/>
              </a:lnSpc>
              <a:spcBef>
                <a:spcPts val="0"/>
              </a:spcBef>
            </a:pPr>
            <a:r>
              <a:rPr lang="en-GB" sz="1800" dirty="0"/>
              <a:t>Population of the Newmarket built-up area: 20,384</a:t>
            </a:r>
          </a:p>
          <a:p>
            <a:pPr marL="457200" lvl="1" indent="-108000">
              <a:lnSpc>
                <a:spcPct val="100000"/>
              </a:lnSpc>
              <a:spcBef>
                <a:spcPts val="0"/>
              </a:spcBef>
              <a:buNone/>
            </a:pPr>
            <a:r>
              <a:rPr lang="en-GB" sz="1800" dirty="0"/>
              <a:t>- Subtracting 1,960 for Exning leaves 18,424 for the town of Newmarket; of these, 16,615 live in West Suffolk and </a:t>
            </a:r>
            <a:r>
              <a:rPr lang="en-GB" sz="1800" b="1" dirty="0">
                <a:solidFill>
                  <a:srgbClr val="008000"/>
                </a:solidFill>
              </a:rPr>
              <a:t>1,809 (c.10%) live in Cambridgeshire</a:t>
            </a:r>
            <a:r>
              <a:rPr lang="en-GB" sz="1800" dirty="0"/>
              <a:t>. </a:t>
            </a:r>
          </a:p>
          <a:p>
            <a:pPr marL="457200" lvl="1" indent="-108000">
              <a:lnSpc>
                <a:spcPct val="100000"/>
              </a:lnSpc>
              <a:spcBef>
                <a:spcPts val="0"/>
              </a:spcBef>
              <a:buNone/>
            </a:pPr>
            <a:r>
              <a:rPr lang="en-GB" sz="1800" dirty="0"/>
              <a:t>- In addition, of 21,922 living in nearby villages, about </a:t>
            </a:r>
            <a:r>
              <a:rPr lang="en-GB" sz="1800" b="1" dirty="0">
                <a:solidFill>
                  <a:srgbClr val="008000"/>
                </a:solidFill>
              </a:rPr>
              <a:t>67% live in Cambridgeshire</a:t>
            </a:r>
          </a:p>
          <a:p>
            <a:pPr marL="457200" lvl="1" indent="-108000">
              <a:lnSpc>
                <a:spcPct val="100000"/>
              </a:lnSpc>
              <a:spcBef>
                <a:spcPts val="0"/>
              </a:spcBef>
              <a:buNone/>
            </a:pPr>
            <a:r>
              <a:rPr lang="en-GB" sz="1800" b="1" dirty="0">
                <a:solidFill>
                  <a:srgbClr val="008000"/>
                </a:solidFill>
              </a:rPr>
              <a:t>Therefore in total, 41% of the 40,346 residents living in and around Newmarket live in Cambridgeshire.</a:t>
            </a:r>
            <a:r>
              <a:rPr lang="en-GB" sz="1800" dirty="0"/>
              <a:t> </a:t>
            </a:r>
          </a:p>
          <a:p>
            <a:pPr>
              <a:lnSpc>
                <a:spcPct val="100000"/>
              </a:lnSpc>
            </a:pPr>
            <a:r>
              <a:rPr lang="en-GB" sz="2100" dirty="0"/>
              <a:t>Shared history</a:t>
            </a:r>
          </a:p>
          <a:p>
            <a:pPr marL="0" indent="0">
              <a:lnSpc>
                <a:spcPct val="100000"/>
              </a:lnSpc>
              <a:buNone/>
            </a:pPr>
            <a:r>
              <a:rPr lang="en-GB" sz="1800" dirty="0"/>
              <a:t>       - Local people have </a:t>
            </a:r>
            <a:r>
              <a:rPr lang="en-GB" sz="1800" b="1" dirty="0">
                <a:solidFill>
                  <a:srgbClr val="008000"/>
                </a:solidFill>
              </a:rPr>
              <a:t>always</a:t>
            </a:r>
            <a:r>
              <a:rPr lang="en-GB" sz="1800" dirty="0"/>
              <a:t> moved back and forth between Newmarket and the surrounding villages, and    </a:t>
            </a:r>
          </a:p>
          <a:p>
            <a:pPr marL="0" indent="0">
              <a:lnSpc>
                <a:spcPct val="100000"/>
              </a:lnSpc>
              <a:spcBef>
                <a:spcPts val="0"/>
              </a:spcBef>
              <a:buNone/>
            </a:pPr>
            <a:r>
              <a:rPr lang="en-GB" sz="1800" dirty="0"/>
              <a:t>         the history of both settlements are intertwined</a:t>
            </a:r>
          </a:p>
          <a:p>
            <a:pPr marL="457200" lvl="1" indent="0">
              <a:lnSpc>
                <a:spcPct val="100000"/>
              </a:lnSpc>
              <a:buNone/>
            </a:pPr>
            <a:endParaRPr lang="en-GB" dirty="0"/>
          </a:p>
        </p:txBody>
      </p:sp>
      <p:sp>
        <p:nvSpPr>
          <p:cNvPr id="4" name="TextBox 3"/>
          <p:cNvSpPr txBox="1"/>
          <p:nvPr/>
        </p:nvSpPr>
        <p:spPr>
          <a:xfrm>
            <a:off x="2317749" y="3712191"/>
            <a:ext cx="7556502" cy="2028417"/>
          </a:xfrm>
          <a:prstGeom prst="rect">
            <a:avLst/>
          </a:prstGeom>
          <a:noFill/>
          <a:ln w="28575">
            <a:solidFill>
              <a:srgbClr val="008000"/>
            </a:solidFill>
          </a:ln>
        </p:spPr>
        <p:txBody>
          <a:bodyPr wrap="square" tIns="144000" bIns="36000" rtlCol="0">
            <a:spAutoFit/>
          </a:bodyPr>
          <a:lstStyle/>
          <a:p>
            <a:pPr algn="ctr"/>
            <a:r>
              <a:rPr lang="en-GB" sz="2400" dirty="0"/>
              <a:t>For example, there is a record of a land transfer dated 1418, between John Langham of </a:t>
            </a:r>
            <a:r>
              <a:rPr lang="en-GB" sz="2400" dirty="0" err="1"/>
              <a:t>Nouomercat</a:t>
            </a:r>
            <a:r>
              <a:rPr lang="en-GB" sz="2400" dirty="0"/>
              <a:t>, John </a:t>
            </a:r>
            <a:r>
              <a:rPr lang="en-GB" sz="2400" dirty="0" err="1"/>
              <a:t>Northfolke</a:t>
            </a:r>
            <a:r>
              <a:rPr lang="en-GB" sz="2400" dirty="0"/>
              <a:t> and Robert </a:t>
            </a:r>
            <a:r>
              <a:rPr lang="en-GB" sz="2400" dirty="0" err="1"/>
              <a:t>Scherborne</a:t>
            </a:r>
            <a:r>
              <a:rPr lang="en-GB" sz="2400" dirty="0"/>
              <a:t> of </a:t>
            </a:r>
            <a:r>
              <a:rPr lang="en-GB" sz="2400" dirty="0" err="1"/>
              <a:t>Chepynham</a:t>
            </a:r>
            <a:r>
              <a:rPr lang="en-GB" sz="2400" dirty="0"/>
              <a:t>; and John </a:t>
            </a:r>
            <a:r>
              <a:rPr lang="en-GB" sz="2400" dirty="0" err="1"/>
              <a:t>Landwrathe</a:t>
            </a:r>
            <a:r>
              <a:rPr lang="en-GB" sz="2400" dirty="0"/>
              <a:t>, Walter </a:t>
            </a:r>
            <a:r>
              <a:rPr lang="en-GB" sz="2400" dirty="0" err="1"/>
              <a:t>Berd</a:t>
            </a:r>
            <a:r>
              <a:rPr lang="en-GB" sz="2400" dirty="0"/>
              <a:t>, Richard </a:t>
            </a:r>
            <a:r>
              <a:rPr lang="en-GB" sz="2400" dirty="0" err="1"/>
              <a:t>Skerpere</a:t>
            </a:r>
            <a:r>
              <a:rPr lang="en-GB" sz="2400" dirty="0"/>
              <a:t> and Thomas </a:t>
            </a:r>
            <a:r>
              <a:rPr lang="en-GB" sz="2400" dirty="0" err="1"/>
              <a:t>Ouyreyze</a:t>
            </a:r>
            <a:r>
              <a:rPr lang="en-GB" sz="2400" dirty="0"/>
              <a:t>, all of </a:t>
            </a:r>
            <a:r>
              <a:rPr lang="en-GB" sz="2400" dirty="0" err="1"/>
              <a:t>Multon</a:t>
            </a:r>
            <a:r>
              <a:rPr lang="en-GB" sz="2400" dirty="0"/>
              <a:t>. </a:t>
            </a:r>
          </a:p>
        </p:txBody>
      </p:sp>
    </p:spTree>
    <p:extLst>
      <p:ext uri="{BB962C8B-B14F-4D97-AF65-F5344CB8AC3E}">
        <p14:creationId xmlns:p14="http://schemas.microsoft.com/office/powerpoint/2010/main" val="18384844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3"/>
            <a:ext cx="10939818" cy="767639"/>
          </a:xfrm>
        </p:spPr>
        <p:txBody>
          <a:bodyPr>
            <a:normAutofit/>
          </a:bodyPr>
          <a:lstStyle/>
          <a:p>
            <a:r>
              <a:rPr lang="en-GB" sz="3800" dirty="0">
                <a:solidFill>
                  <a:srgbClr val="008000"/>
                </a:solidFill>
              </a:rPr>
              <a:t>Newmarket’s relationship with its surrounding villages</a:t>
            </a:r>
            <a:endParaRPr lang="en-GB" sz="3800" dirty="0"/>
          </a:p>
        </p:txBody>
      </p:sp>
      <p:sp>
        <p:nvSpPr>
          <p:cNvPr id="3" name="Content Placeholder 2"/>
          <p:cNvSpPr>
            <a:spLocks noGrp="1"/>
          </p:cNvSpPr>
          <p:nvPr>
            <p:ph idx="1"/>
          </p:nvPr>
        </p:nvSpPr>
        <p:spPr>
          <a:xfrm>
            <a:off x="838200" y="900752"/>
            <a:ext cx="10515600" cy="5622878"/>
          </a:xfrm>
        </p:spPr>
        <p:txBody>
          <a:bodyPr>
            <a:normAutofit fontScale="47500" lnSpcReduction="20000"/>
          </a:bodyPr>
          <a:lstStyle/>
          <a:p>
            <a:pPr>
              <a:lnSpc>
                <a:spcPct val="120000"/>
              </a:lnSpc>
              <a:spcBef>
                <a:spcPts val="0"/>
              </a:spcBef>
            </a:pPr>
            <a:r>
              <a:rPr lang="en-GB" sz="3800" dirty="0"/>
              <a:t>Population of the Newmarket built-up area: 20,384</a:t>
            </a:r>
          </a:p>
          <a:p>
            <a:pPr marL="457200" lvl="1" indent="-108000">
              <a:lnSpc>
                <a:spcPct val="120000"/>
              </a:lnSpc>
              <a:spcBef>
                <a:spcPts val="0"/>
              </a:spcBef>
              <a:buNone/>
            </a:pPr>
            <a:r>
              <a:rPr lang="en-GB" sz="3800" dirty="0"/>
              <a:t>- Subtracting 1,960 for Exning leaves 18,424 for the town of Newmarket; of these, 16,615 live in West Suffolk and </a:t>
            </a:r>
            <a:r>
              <a:rPr lang="en-GB" sz="3800" b="1" dirty="0">
                <a:solidFill>
                  <a:srgbClr val="008000"/>
                </a:solidFill>
              </a:rPr>
              <a:t>1,809 (c.10%) live in Cambridgeshire</a:t>
            </a:r>
            <a:r>
              <a:rPr lang="en-GB" sz="3800" dirty="0"/>
              <a:t>. </a:t>
            </a:r>
          </a:p>
          <a:p>
            <a:pPr marL="457200" lvl="1" indent="-108000">
              <a:lnSpc>
                <a:spcPct val="120000"/>
              </a:lnSpc>
              <a:spcBef>
                <a:spcPts val="0"/>
              </a:spcBef>
              <a:buNone/>
            </a:pPr>
            <a:r>
              <a:rPr lang="en-GB" sz="3800" dirty="0"/>
              <a:t>- In addition, of 21,922 living in nearby villages, about </a:t>
            </a:r>
            <a:r>
              <a:rPr lang="en-GB" sz="3800" b="1" dirty="0">
                <a:solidFill>
                  <a:srgbClr val="008000"/>
                </a:solidFill>
              </a:rPr>
              <a:t>67% live in Cambridgeshire</a:t>
            </a:r>
          </a:p>
          <a:p>
            <a:pPr marL="457200" lvl="1" indent="-108000">
              <a:lnSpc>
                <a:spcPct val="120000"/>
              </a:lnSpc>
              <a:spcBef>
                <a:spcPts val="0"/>
              </a:spcBef>
              <a:buNone/>
            </a:pPr>
            <a:r>
              <a:rPr lang="en-GB" sz="3800" b="1" dirty="0">
                <a:solidFill>
                  <a:srgbClr val="008000"/>
                </a:solidFill>
              </a:rPr>
              <a:t>Therefore in total, 41% of the 40,346 residents living in and around Newmarket live in Cambridgeshire.</a:t>
            </a:r>
            <a:r>
              <a:rPr lang="en-GB" sz="3800" dirty="0"/>
              <a:t> </a:t>
            </a:r>
          </a:p>
          <a:p>
            <a:pPr>
              <a:lnSpc>
                <a:spcPct val="120000"/>
              </a:lnSpc>
            </a:pPr>
            <a:r>
              <a:rPr lang="en-GB" sz="4400" dirty="0"/>
              <a:t>Shared history</a:t>
            </a:r>
          </a:p>
          <a:p>
            <a:r>
              <a:rPr lang="en-GB" sz="4500" dirty="0"/>
              <a:t>Shared landscape and wildlife</a:t>
            </a:r>
          </a:p>
          <a:p>
            <a:pPr marL="457200" lvl="1" indent="0">
              <a:buNone/>
            </a:pPr>
            <a:r>
              <a:rPr lang="en-GB" sz="3400" dirty="0"/>
              <a:t>8.9	We are fortunate to be surrounded by a unique landscape. The status of the Devil’s Dyke as a ‘Special Area of Conservation’ [SAC] and Site of Special Scientific Interest [SSSI], and the training grounds maintained by Jockey Club Estates (including Newmarket Heath SSSI and Newmarket Heath County Wildlife Site [CWS]) have created habitats for a diversity of wildlife, including some protected species. </a:t>
            </a:r>
            <a:r>
              <a:rPr lang="en-GB" sz="3400" dirty="0">
                <a:solidFill>
                  <a:srgbClr val="008000"/>
                </a:solidFill>
              </a:rPr>
              <a:t>It is important, however, that we remember that our administrative boundaries mean nothing to wildlife; for wild creatures, our town forms an obstacle preventing their easy passage from one area of chalk grassland to another. </a:t>
            </a:r>
            <a:r>
              <a:rPr lang="en-GB" sz="3400" dirty="0"/>
              <a:t>Just to the east of our Plan Area are Bury Hill SSSI, the Limekilns CWS, Warren Hill CWS and Side Hill CWS; </a:t>
            </a:r>
            <a:r>
              <a:rPr lang="en-GB" sz="3400" dirty="0" err="1"/>
              <a:t>Snailwell</a:t>
            </a:r>
            <a:r>
              <a:rPr lang="en-GB" sz="3400" dirty="0"/>
              <a:t> Meadows SSSI, </a:t>
            </a:r>
            <a:r>
              <a:rPr lang="en-GB" sz="3400" dirty="0" err="1"/>
              <a:t>Snailwell</a:t>
            </a:r>
            <a:r>
              <a:rPr lang="en-GB" sz="3400" dirty="0"/>
              <a:t> Grasslands and Woods CWS and Old Rectory Meadows CWS lie a little further to the north, while the Devil’s Dyke SSSI extends north west to Reach and south east to Woodditton, and a strip of Newmarket Heath SSSI extends westward beyond the Devil’s Dyke, with Beacon Course Green Lane CWS, July Course Grasslands CWS and Links Golf Course CWS.</a:t>
            </a:r>
          </a:p>
          <a:p>
            <a:r>
              <a:rPr lang="en-GB" sz="4400" dirty="0"/>
              <a:t>Shared issues and concerns</a:t>
            </a:r>
          </a:p>
          <a:p>
            <a:r>
              <a:rPr lang="en-GB" sz="4400" dirty="0"/>
              <a:t>We are stronger if we understand and support each other</a:t>
            </a:r>
          </a:p>
          <a:p>
            <a:r>
              <a:rPr lang="en-GB" sz="4400" dirty="0"/>
              <a:t>The issue of administrative boundaries only serves to slow down positive action</a:t>
            </a:r>
          </a:p>
        </p:txBody>
      </p:sp>
    </p:spTree>
    <p:extLst>
      <p:ext uri="{BB962C8B-B14F-4D97-AF65-F5344CB8AC3E}">
        <p14:creationId xmlns:p14="http://schemas.microsoft.com/office/powerpoint/2010/main" val="20500384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985" y="292561"/>
            <a:ext cx="11372567" cy="1325563"/>
          </a:xfrm>
        </p:spPr>
        <p:txBody>
          <a:bodyPr>
            <a:normAutofit/>
          </a:bodyPr>
          <a:lstStyle/>
          <a:p>
            <a:r>
              <a:rPr lang="en-GB" sz="4000" dirty="0">
                <a:solidFill>
                  <a:srgbClr val="008000"/>
                </a:solidFill>
              </a:rPr>
              <a:t>What the first NNP said about neighbouring villages</a:t>
            </a:r>
            <a:br>
              <a:rPr lang="en-GB" sz="4000" dirty="0"/>
            </a:br>
            <a:endParaRPr lang="en-GB" sz="4000" dirty="0"/>
          </a:p>
        </p:txBody>
      </p:sp>
      <p:sp>
        <p:nvSpPr>
          <p:cNvPr id="3" name="Content Placeholder 2"/>
          <p:cNvSpPr>
            <a:spLocks noGrp="1"/>
          </p:cNvSpPr>
          <p:nvPr>
            <p:ph idx="1"/>
          </p:nvPr>
        </p:nvSpPr>
        <p:spPr>
          <a:xfrm>
            <a:off x="259307" y="955343"/>
            <a:ext cx="11614245" cy="5404514"/>
          </a:xfrm>
        </p:spPr>
        <p:txBody>
          <a:bodyPr>
            <a:noAutofit/>
          </a:bodyPr>
          <a:lstStyle/>
          <a:p>
            <a:r>
              <a:rPr lang="en-GB" sz="2200" dirty="0"/>
              <a:t>3.9	“… It is therefore of vital importance to understand not only the needs of the residents of the three West Suffolk wards at the heart of the town, but also the needs of the residents of the town who live in East Cambridgeshire, the residents of the Suffolk villages to the north and east, and the residents of the surrounding East Cambridgeshire villages. This means that planning to ensure that the town has the required level of infrastructure and services will continue to be particularly complex.”</a:t>
            </a:r>
            <a:r>
              <a:rPr lang="en-GB" sz="2200" dirty="0">
                <a:effectLst/>
              </a:rPr>
              <a:t> </a:t>
            </a:r>
          </a:p>
          <a:p>
            <a:r>
              <a:rPr lang="en-GB" sz="2200" dirty="0"/>
              <a:t>7.4	Newmarket Community Hospital: a plan to develop it “into a health and well-being hub for the town and surrounding villages.”</a:t>
            </a:r>
          </a:p>
          <a:p>
            <a:r>
              <a:rPr lang="en-GB" sz="2200" dirty="0"/>
              <a:t>10.10  The Weatherby Rail Crossing is an important pedestrian and cycle link for the town and should be part of a network of attractive, clearly signed pedestrian and cycle loops throughout the town. By establishing and maintaining such a network, connectivity within the town and to the surrounding villages will be promoted.</a:t>
            </a:r>
          </a:p>
          <a:p>
            <a:r>
              <a:rPr lang="en-GB" sz="2200" dirty="0"/>
              <a:t>11.10	 Newmarket has a compact shopping area and an abundance of small traditional shop units clustered around the High Street and the Guineas Shopping Centre. The Guineas is particularly important to the town because it provides a significant amount of retail floor space, meeting the requirements not only of the town but also of the surrounding villages, in East Cambridgeshire as well as in West Suffolk. </a:t>
            </a:r>
          </a:p>
        </p:txBody>
      </p:sp>
    </p:spTree>
    <p:extLst>
      <p:ext uri="{BB962C8B-B14F-4D97-AF65-F5344CB8AC3E}">
        <p14:creationId xmlns:p14="http://schemas.microsoft.com/office/powerpoint/2010/main" val="3304505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600" dirty="0">
                <a:solidFill>
                  <a:srgbClr val="008000"/>
                </a:solidFill>
              </a:rPr>
              <a:t>Over to you….</a:t>
            </a:r>
          </a:p>
        </p:txBody>
      </p:sp>
      <p:sp>
        <p:nvSpPr>
          <p:cNvPr id="3" name="Content Placeholder 2"/>
          <p:cNvSpPr>
            <a:spLocks noGrp="1"/>
          </p:cNvSpPr>
          <p:nvPr>
            <p:ph idx="1"/>
          </p:nvPr>
        </p:nvSpPr>
        <p:spPr/>
        <p:txBody>
          <a:bodyPr/>
          <a:lstStyle/>
          <a:p>
            <a:r>
              <a:rPr lang="en-GB" dirty="0"/>
              <a:t>Any questions?</a:t>
            </a:r>
          </a:p>
          <a:p>
            <a:r>
              <a:rPr lang="en-GB" dirty="0"/>
              <a:t>What would you like to see in our NP, with respect to Moulton?</a:t>
            </a:r>
          </a:p>
          <a:p>
            <a:r>
              <a:rPr lang="en-GB" dirty="0"/>
              <a:t>What are the key issues in Moulton?</a:t>
            </a:r>
          </a:p>
          <a:p>
            <a:r>
              <a:rPr lang="en-GB" dirty="0"/>
              <a:t>Which services in Newmarket do your residents rely on?</a:t>
            </a:r>
          </a:p>
          <a:p>
            <a:r>
              <a:rPr lang="en-GB" dirty="0"/>
              <a:t>How do you see the relationship between Moulton and Newmarket in 20 years’ time?</a:t>
            </a:r>
            <a:br>
              <a:rPr lang="en-GB" dirty="0"/>
            </a:br>
            <a:endParaRPr lang="en-GB" dirty="0"/>
          </a:p>
        </p:txBody>
      </p:sp>
    </p:spTree>
    <p:extLst>
      <p:ext uri="{BB962C8B-B14F-4D97-AF65-F5344CB8AC3E}">
        <p14:creationId xmlns:p14="http://schemas.microsoft.com/office/powerpoint/2010/main" val="2498814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br>
              <a:rPr lang="en-GB" dirty="0"/>
            </a:br>
            <a:endParaRPr lang="en-GB" dirty="0"/>
          </a:p>
        </p:txBody>
      </p:sp>
      <p:sp>
        <p:nvSpPr>
          <p:cNvPr id="3" name="Content Placeholder 2"/>
          <p:cNvSpPr>
            <a:spLocks noGrp="1"/>
          </p:cNvSpPr>
          <p:nvPr>
            <p:ph idx="1"/>
          </p:nvPr>
        </p:nvSpPr>
        <p:spPr>
          <a:xfrm>
            <a:off x="838200" y="1164383"/>
            <a:ext cx="10515600" cy="5508223"/>
          </a:xfrm>
        </p:spPr>
        <p:txBody>
          <a:bodyPr>
            <a:noAutofit/>
          </a:bodyPr>
          <a:lstStyle/>
          <a:p>
            <a:pPr marL="0" indent="0">
              <a:buNone/>
            </a:pPr>
            <a:r>
              <a:rPr lang="en-GB" sz="8000" dirty="0">
                <a:solidFill>
                  <a:srgbClr val="008000"/>
                </a:solidFill>
              </a:rPr>
              <a:t>Thank you for allowing us to attend this evening and sharing your thoughts…</a:t>
            </a:r>
          </a:p>
        </p:txBody>
      </p:sp>
    </p:spTree>
    <p:extLst>
      <p:ext uri="{BB962C8B-B14F-4D97-AF65-F5344CB8AC3E}">
        <p14:creationId xmlns:p14="http://schemas.microsoft.com/office/powerpoint/2010/main" val="1025086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600" dirty="0">
                <a:solidFill>
                  <a:srgbClr val="008000"/>
                </a:solidFill>
              </a:rPr>
              <a:t>Introductions</a:t>
            </a:r>
          </a:p>
        </p:txBody>
      </p:sp>
      <p:sp>
        <p:nvSpPr>
          <p:cNvPr id="3" name="Content Placeholder 2"/>
          <p:cNvSpPr>
            <a:spLocks noGrp="1"/>
          </p:cNvSpPr>
          <p:nvPr>
            <p:ph idx="1"/>
          </p:nvPr>
        </p:nvSpPr>
        <p:spPr/>
        <p:txBody>
          <a:bodyPr/>
          <a:lstStyle/>
          <a:p>
            <a:r>
              <a:rPr lang="en-GB" dirty="0"/>
              <a:t>Newmarket Neighbourhood Plan: led by Town Council, with advice from West Suffolk Officers</a:t>
            </a:r>
          </a:p>
          <a:p>
            <a:r>
              <a:rPr lang="en-GB" dirty="0"/>
              <a:t>Neighbourhood Plan Working Group – mixture of councillors and residents</a:t>
            </a:r>
          </a:p>
          <a:p>
            <a:r>
              <a:rPr lang="en-GB" dirty="0"/>
              <a:t>Writing team:</a:t>
            </a:r>
          </a:p>
          <a:p>
            <a:pPr marL="0" indent="0">
              <a:buNone/>
            </a:pPr>
            <a:r>
              <a:rPr lang="en-GB" dirty="0"/>
              <a:t>	Sara Beckett</a:t>
            </a:r>
          </a:p>
          <a:p>
            <a:pPr marL="0" indent="0">
              <a:buNone/>
            </a:pPr>
            <a:r>
              <a:rPr lang="en-GB" dirty="0"/>
              <a:t>	Michael Jefferys</a:t>
            </a:r>
          </a:p>
          <a:p>
            <a:pPr marL="0" indent="0">
              <a:buNone/>
            </a:pPr>
            <a:r>
              <a:rPr lang="en-GB" dirty="0"/>
              <a:t>	Rachel Wood</a:t>
            </a:r>
          </a:p>
        </p:txBody>
      </p:sp>
      <p:sp>
        <p:nvSpPr>
          <p:cNvPr id="5" name="Rectangle 4"/>
          <p:cNvSpPr/>
          <p:nvPr/>
        </p:nvSpPr>
        <p:spPr>
          <a:xfrm>
            <a:off x="3048000" y="1582341"/>
            <a:ext cx="6096000" cy="369332"/>
          </a:xfrm>
          <a:prstGeom prst="rect">
            <a:avLst/>
          </a:prstGeom>
        </p:spPr>
        <p:txBody>
          <a:bodyPr>
            <a:spAutoFit/>
          </a:bodyPr>
          <a:lstStyle/>
          <a:p>
            <a:r>
              <a:rPr lang="en-GB" dirty="0"/>
              <a:t>	</a:t>
            </a:r>
          </a:p>
        </p:txBody>
      </p:sp>
    </p:spTree>
    <p:extLst>
      <p:ext uri="{BB962C8B-B14F-4D97-AF65-F5344CB8AC3E}">
        <p14:creationId xmlns:p14="http://schemas.microsoft.com/office/powerpoint/2010/main" val="23726819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365125"/>
            <a:ext cx="10857931" cy="1325563"/>
          </a:xfrm>
        </p:spPr>
        <p:txBody>
          <a:bodyPr>
            <a:noAutofit/>
          </a:bodyPr>
          <a:lstStyle/>
          <a:p>
            <a:r>
              <a:rPr lang="en-GB" sz="6600" dirty="0">
                <a:solidFill>
                  <a:srgbClr val="008000"/>
                </a:solidFill>
              </a:rPr>
              <a:t>What is a Neighbourhood Plan?</a:t>
            </a:r>
          </a:p>
        </p:txBody>
      </p:sp>
      <p:sp>
        <p:nvSpPr>
          <p:cNvPr id="3" name="Content Placeholder 2"/>
          <p:cNvSpPr>
            <a:spLocks noGrp="1"/>
          </p:cNvSpPr>
          <p:nvPr>
            <p:ph idx="1"/>
          </p:nvPr>
        </p:nvSpPr>
        <p:spPr/>
        <p:txBody>
          <a:bodyPr/>
          <a:lstStyle/>
          <a:p>
            <a:r>
              <a:rPr lang="en-GB" dirty="0"/>
              <a:t>A chance for local people to have a say in the way their neighbourhood develops</a:t>
            </a:r>
          </a:p>
          <a:p>
            <a:r>
              <a:rPr lang="en-GB" dirty="0"/>
              <a:t>Allows protection of green spaces</a:t>
            </a:r>
          </a:p>
          <a:p>
            <a:r>
              <a:rPr lang="en-GB" dirty="0"/>
              <a:t>Sets priorities</a:t>
            </a:r>
          </a:p>
          <a:p>
            <a:r>
              <a:rPr lang="en-GB" dirty="0"/>
              <a:t>Adds local detail and knowledge to broader council planning</a:t>
            </a:r>
          </a:p>
          <a:p>
            <a:r>
              <a:rPr lang="en-GB" dirty="0"/>
              <a:t>Forms part of the Local Plan and the policies in the Neighbourhood Plan have to be considered by all developers</a:t>
            </a:r>
          </a:p>
          <a:p>
            <a:pPr marL="0" indent="0">
              <a:buNone/>
            </a:pPr>
            <a:endParaRPr lang="en-GB" dirty="0"/>
          </a:p>
        </p:txBody>
      </p:sp>
    </p:spTree>
    <p:extLst>
      <p:ext uri="{BB962C8B-B14F-4D97-AF65-F5344CB8AC3E}">
        <p14:creationId xmlns:p14="http://schemas.microsoft.com/office/powerpoint/2010/main" val="3081224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000" dirty="0">
                <a:solidFill>
                  <a:srgbClr val="008000"/>
                </a:solidFill>
              </a:rPr>
              <a:t>What is special about the NNP?</a:t>
            </a:r>
          </a:p>
        </p:txBody>
      </p:sp>
      <p:sp>
        <p:nvSpPr>
          <p:cNvPr id="3" name="Content Placeholder 2"/>
          <p:cNvSpPr>
            <a:spLocks noGrp="1"/>
          </p:cNvSpPr>
          <p:nvPr>
            <p:ph idx="1"/>
          </p:nvPr>
        </p:nvSpPr>
        <p:spPr/>
        <p:txBody>
          <a:bodyPr>
            <a:normAutofit lnSpcReduction="10000"/>
          </a:bodyPr>
          <a:lstStyle/>
          <a:p>
            <a:r>
              <a:rPr lang="en-GB" dirty="0"/>
              <a:t>We wrote it ourselves</a:t>
            </a:r>
          </a:p>
          <a:p>
            <a:r>
              <a:rPr lang="en-GB" dirty="0"/>
              <a:t>This allowed us to ensure that local voices were heard – we made a real effort to gather feedback</a:t>
            </a:r>
          </a:p>
          <a:p>
            <a:r>
              <a:rPr lang="en-GB" dirty="0"/>
              <a:t>It saved money</a:t>
            </a:r>
          </a:p>
          <a:p>
            <a:r>
              <a:rPr lang="en-GB" dirty="0"/>
              <a:t>It meant that we were satisfied with the result</a:t>
            </a:r>
          </a:p>
          <a:p>
            <a:r>
              <a:rPr lang="en-GB" dirty="0"/>
              <a:t>We received a great deal of feedback which was not strictly related to planning, but rather than lose this we included ‘community actions’ alongside planning policies. These are being used to set the agenda for the Town Council.</a:t>
            </a:r>
          </a:p>
          <a:p>
            <a:r>
              <a:rPr lang="en-GB" dirty="0"/>
              <a:t>It was sometimes very hard work, but very rewarding.</a:t>
            </a:r>
          </a:p>
        </p:txBody>
      </p:sp>
    </p:spTree>
    <p:extLst>
      <p:ext uri="{BB962C8B-B14F-4D97-AF65-F5344CB8AC3E}">
        <p14:creationId xmlns:p14="http://schemas.microsoft.com/office/powerpoint/2010/main" val="3373291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000" dirty="0">
                <a:solidFill>
                  <a:srgbClr val="008000"/>
                </a:solidFill>
              </a:rPr>
              <a:t>Timescale for revision</a:t>
            </a:r>
          </a:p>
        </p:txBody>
      </p:sp>
      <p:sp>
        <p:nvSpPr>
          <p:cNvPr id="3" name="Content Placeholder 2"/>
          <p:cNvSpPr>
            <a:spLocks noGrp="1"/>
          </p:cNvSpPr>
          <p:nvPr>
            <p:ph idx="1"/>
          </p:nvPr>
        </p:nvSpPr>
        <p:spPr/>
        <p:txBody>
          <a:bodyPr/>
          <a:lstStyle/>
          <a:p>
            <a:r>
              <a:rPr lang="en-GB" dirty="0"/>
              <a:t>Writing for the original plan was completed in 2018; because of the processes involved, the plan was finally adopted in February 2020, following a successful referendum</a:t>
            </a:r>
          </a:p>
          <a:p>
            <a:r>
              <a:rPr lang="en-GB" dirty="0"/>
              <a:t>We are now beginning revision by consulting with you and others!</a:t>
            </a:r>
          </a:p>
          <a:p>
            <a:r>
              <a:rPr lang="en-GB" dirty="0"/>
              <a:t>We are looking for gaps in the original plan, or points where circumstances have changed</a:t>
            </a:r>
          </a:p>
          <a:p>
            <a:r>
              <a:rPr lang="en-GB" dirty="0"/>
              <a:t>In some ways this is easier this time as we have the first NNP as a starting point – but we are open to new ideas. </a:t>
            </a:r>
          </a:p>
        </p:txBody>
      </p:sp>
    </p:spTree>
    <p:extLst>
      <p:ext uri="{BB962C8B-B14F-4D97-AF65-F5344CB8AC3E}">
        <p14:creationId xmlns:p14="http://schemas.microsoft.com/office/powerpoint/2010/main" val="12721820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939818" cy="2187006"/>
          </a:xfrm>
        </p:spPr>
        <p:txBody>
          <a:bodyPr>
            <a:noAutofit/>
          </a:bodyPr>
          <a:lstStyle/>
          <a:p>
            <a:r>
              <a:rPr lang="en-GB" sz="6600" dirty="0">
                <a:solidFill>
                  <a:srgbClr val="008000"/>
                </a:solidFill>
              </a:rPr>
              <a:t>What new areas have arisen from consultation?</a:t>
            </a:r>
          </a:p>
        </p:txBody>
      </p:sp>
      <p:sp>
        <p:nvSpPr>
          <p:cNvPr id="3" name="Content Placeholder 2"/>
          <p:cNvSpPr>
            <a:spLocks noGrp="1"/>
          </p:cNvSpPr>
          <p:nvPr>
            <p:ph idx="1"/>
          </p:nvPr>
        </p:nvSpPr>
        <p:spPr>
          <a:xfrm>
            <a:off x="838200" y="2715903"/>
            <a:ext cx="10515600" cy="3461059"/>
          </a:xfrm>
        </p:spPr>
        <p:txBody>
          <a:bodyPr>
            <a:normAutofit/>
          </a:bodyPr>
          <a:lstStyle/>
          <a:p>
            <a:r>
              <a:rPr lang="en-GB" sz="3200" dirty="0"/>
              <a:t>Youth and Education</a:t>
            </a:r>
          </a:p>
          <a:p>
            <a:r>
              <a:rPr lang="en-GB" sz="3200" dirty="0"/>
              <a:t>Biodiversity and Climate Change</a:t>
            </a:r>
          </a:p>
          <a:p>
            <a:r>
              <a:rPr lang="en-GB" sz="3200" dirty="0"/>
              <a:t>Health</a:t>
            </a:r>
          </a:p>
          <a:p>
            <a:r>
              <a:rPr lang="en-GB" sz="3200" dirty="0"/>
              <a:t>Food Security</a:t>
            </a:r>
          </a:p>
          <a:p>
            <a:r>
              <a:rPr lang="en-GB" sz="3200" dirty="0"/>
              <a:t>New Businesses</a:t>
            </a:r>
          </a:p>
          <a:p>
            <a:r>
              <a:rPr lang="en-GB" sz="3200" dirty="0"/>
              <a:t>The High Street</a:t>
            </a:r>
          </a:p>
        </p:txBody>
      </p:sp>
    </p:spTree>
    <p:extLst>
      <p:ext uri="{BB962C8B-B14F-4D97-AF65-F5344CB8AC3E}">
        <p14:creationId xmlns:p14="http://schemas.microsoft.com/office/powerpoint/2010/main" val="3742683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3"/>
            <a:ext cx="10939818" cy="767639"/>
          </a:xfrm>
        </p:spPr>
        <p:txBody>
          <a:bodyPr>
            <a:normAutofit/>
          </a:bodyPr>
          <a:lstStyle/>
          <a:p>
            <a:r>
              <a:rPr lang="en-GB" sz="3800" dirty="0">
                <a:solidFill>
                  <a:srgbClr val="008000"/>
                </a:solidFill>
              </a:rPr>
              <a:t>Newmarket’s relationship with its surrounding villages</a:t>
            </a:r>
            <a:endParaRPr lang="en-GB" sz="3800" dirty="0"/>
          </a:p>
        </p:txBody>
      </p:sp>
      <p:sp>
        <p:nvSpPr>
          <p:cNvPr id="3" name="Content Placeholder 2"/>
          <p:cNvSpPr>
            <a:spLocks noGrp="1"/>
          </p:cNvSpPr>
          <p:nvPr>
            <p:ph idx="1"/>
          </p:nvPr>
        </p:nvSpPr>
        <p:spPr>
          <a:xfrm>
            <a:off x="838199" y="900752"/>
            <a:ext cx="10230135" cy="5622878"/>
          </a:xfrm>
        </p:spPr>
        <p:txBody>
          <a:bodyPr>
            <a:normAutofit/>
          </a:bodyPr>
          <a:lstStyle/>
          <a:p>
            <a:pPr>
              <a:lnSpc>
                <a:spcPct val="100000"/>
              </a:lnSpc>
              <a:spcBef>
                <a:spcPts val="0"/>
              </a:spcBef>
            </a:pPr>
            <a:r>
              <a:rPr lang="en-GB" sz="1800" dirty="0"/>
              <a:t>Population of the Newmarket built-up area: 20,384</a:t>
            </a:r>
          </a:p>
          <a:p>
            <a:pPr marL="457200" lvl="1" indent="-108000">
              <a:lnSpc>
                <a:spcPct val="100000"/>
              </a:lnSpc>
              <a:spcBef>
                <a:spcPts val="0"/>
              </a:spcBef>
              <a:buNone/>
            </a:pPr>
            <a:r>
              <a:rPr lang="en-GB" sz="1800" dirty="0"/>
              <a:t>- Subtracting 1,960 for Exning leaves 18,424 for the town of Newmarket; of these, 16,615 live in West Suffolk and </a:t>
            </a:r>
            <a:r>
              <a:rPr lang="en-GB" sz="1800" b="1" dirty="0">
                <a:solidFill>
                  <a:srgbClr val="008000"/>
                </a:solidFill>
              </a:rPr>
              <a:t>1,809 (c.10%) live in Cambridgeshire</a:t>
            </a:r>
            <a:r>
              <a:rPr lang="en-GB" sz="1800" dirty="0"/>
              <a:t>. </a:t>
            </a:r>
          </a:p>
          <a:p>
            <a:pPr marL="457200" lvl="1" indent="-108000">
              <a:lnSpc>
                <a:spcPct val="100000"/>
              </a:lnSpc>
              <a:spcBef>
                <a:spcPts val="0"/>
              </a:spcBef>
              <a:buNone/>
            </a:pPr>
            <a:r>
              <a:rPr lang="en-GB" sz="1800" dirty="0"/>
              <a:t>- In addition, of 21,922 living in nearby villages, about </a:t>
            </a:r>
            <a:r>
              <a:rPr lang="en-GB" sz="1800" b="1" dirty="0">
                <a:solidFill>
                  <a:srgbClr val="008000"/>
                </a:solidFill>
              </a:rPr>
              <a:t>67% live in Cambridgeshire</a:t>
            </a:r>
          </a:p>
          <a:p>
            <a:pPr marL="457200" lvl="1" indent="-108000">
              <a:lnSpc>
                <a:spcPct val="100000"/>
              </a:lnSpc>
              <a:spcBef>
                <a:spcPts val="0"/>
              </a:spcBef>
              <a:buNone/>
            </a:pPr>
            <a:r>
              <a:rPr lang="en-GB" sz="1800" b="1" dirty="0">
                <a:solidFill>
                  <a:srgbClr val="008000"/>
                </a:solidFill>
              </a:rPr>
              <a:t>Therefore in total, 41% of the 40,346 residents living in and around Newmarket live in Cambridgeshire.</a:t>
            </a:r>
            <a:r>
              <a:rPr lang="en-GB" sz="1800" dirty="0"/>
              <a:t> </a:t>
            </a:r>
          </a:p>
        </p:txBody>
      </p:sp>
    </p:spTree>
    <p:extLst>
      <p:ext uri="{BB962C8B-B14F-4D97-AF65-F5344CB8AC3E}">
        <p14:creationId xmlns:p14="http://schemas.microsoft.com/office/powerpoint/2010/main" val="38140294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3"/>
            <a:ext cx="10939818" cy="767639"/>
          </a:xfrm>
        </p:spPr>
        <p:txBody>
          <a:bodyPr>
            <a:normAutofit/>
          </a:bodyPr>
          <a:lstStyle/>
          <a:p>
            <a:r>
              <a:rPr lang="en-GB" sz="3800" dirty="0">
                <a:solidFill>
                  <a:srgbClr val="008000"/>
                </a:solidFill>
              </a:rPr>
              <a:t>Newmarket’s relationship with its surrounding villages</a:t>
            </a:r>
            <a:endParaRPr lang="en-GB" sz="3800" dirty="0"/>
          </a:p>
        </p:txBody>
      </p:sp>
      <p:sp>
        <p:nvSpPr>
          <p:cNvPr id="3" name="Content Placeholder 2"/>
          <p:cNvSpPr>
            <a:spLocks noGrp="1"/>
          </p:cNvSpPr>
          <p:nvPr>
            <p:ph idx="1"/>
          </p:nvPr>
        </p:nvSpPr>
        <p:spPr>
          <a:xfrm>
            <a:off x="838200" y="900752"/>
            <a:ext cx="10515600" cy="5622878"/>
          </a:xfrm>
        </p:spPr>
        <p:txBody>
          <a:bodyPr>
            <a:normAutofit lnSpcReduction="10000"/>
          </a:bodyPr>
          <a:lstStyle/>
          <a:p>
            <a:pPr>
              <a:lnSpc>
                <a:spcPct val="110000"/>
              </a:lnSpc>
              <a:spcBef>
                <a:spcPts val="0"/>
              </a:spcBef>
            </a:pPr>
            <a:r>
              <a:rPr lang="en-GB" sz="1800" dirty="0"/>
              <a:t>Population of the Newmarket built-up area: 20,384</a:t>
            </a:r>
          </a:p>
          <a:p>
            <a:pPr marL="457200" lvl="1" indent="-108000">
              <a:lnSpc>
                <a:spcPct val="110000"/>
              </a:lnSpc>
              <a:spcBef>
                <a:spcPts val="0"/>
              </a:spcBef>
              <a:buNone/>
            </a:pPr>
            <a:r>
              <a:rPr lang="en-GB" sz="1800" dirty="0"/>
              <a:t>- Subtracting 1,960 for Exning leaves 18,424 for the town of Newmarket; of these, 16,615 live in West Suffolk and </a:t>
            </a:r>
            <a:r>
              <a:rPr lang="en-GB" sz="1800" b="1" dirty="0">
                <a:solidFill>
                  <a:srgbClr val="008000"/>
                </a:solidFill>
              </a:rPr>
              <a:t>1,809 (c.10%) live in Cambridgeshire</a:t>
            </a:r>
            <a:r>
              <a:rPr lang="en-GB" sz="1800" dirty="0"/>
              <a:t>. </a:t>
            </a:r>
          </a:p>
          <a:p>
            <a:pPr marL="457200" lvl="1" indent="-108000">
              <a:lnSpc>
                <a:spcPct val="110000"/>
              </a:lnSpc>
              <a:spcBef>
                <a:spcPts val="0"/>
              </a:spcBef>
              <a:buNone/>
            </a:pPr>
            <a:r>
              <a:rPr lang="en-GB" sz="1800" dirty="0"/>
              <a:t>- In addition, of 21,922 living in nearby villages, about </a:t>
            </a:r>
            <a:r>
              <a:rPr lang="en-GB" sz="1800" b="1" dirty="0">
                <a:solidFill>
                  <a:srgbClr val="008000"/>
                </a:solidFill>
              </a:rPr>
              <a:t>67% live in Cambridgeshire</a:t>
            </a:r>
          </a:p>
          <a:p>
            <a:pPr marL="349200" lvl="1" indent="0">
              <a:lnSpc>
                <a:spcPct val="110000"/>
              </a:lnSpc>
              <a:spcBef>
                <a:spcPts val="0"/>
              </a:spcBef>
              <a:buNone/>
            </a:pPr>
            <a:r>
              <a:rPr lang="en-GB" sz="1800" b="1" dirty="0">
                <a:solidFill>
                  <a:srgbClr val="008000"/>
                </a:solidFill>
              </a:rPr>
              <a:t>Therefore in total, 41% of the 40,346 residents living in and around Newmarket live in Cambridgeshire.</a:t>
            </a:r>
            <a:r>
              <a:rPr lang="en-GB" sz="1800" dirty="0"/>
              <a:t> </a:t>
            </a:r>
          </a:p>
          <a:p>
            <a:pPr marL="349200" lvl="1" indent="0">
              <a:lnSpc>
                <a:spcPct val="11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endParaRPr lang="en-GB" sz="1800" dirty="0"/>
          </a:p>
          <a:p>
            <a:pPr marL="349200" lvl="1" indent="0">
              <a:lnSpc>
                <a:spcPct val="120000"/>
              </a:lnSpc>
              <a:spcBef>
                <a:spcPts val="0"/>
              </a:spcBef>
              <a:buNone/>
            </a:pPr>
            <a:r>
              <a:rPr lang="en-GB" sz="1800" dirty="0"/>
              <a:t>									     </a:t>
            </a:r>
          </a:p>
          <a:p>
            <a:pPr marL="349200" lvl="1" indent="0">
              <a:lnSpc>
                <a:spcPct val="120000"/>
              </a:lnSpc>
              <a:spcBef>
                <a:spcPts val="0"/>
              </a:spcBef>
              <a:buNone/>
            </a:pPr>
            <a:r>
              <a:rPr lang="en-GB" sz="1800" dirty="0"/>
              <a:t>										 </a:t>
            </a:r>
            <a:r>
              <a:rPr lang="en-GB" sz="1400" i="1" dirty="0"/>
              <a:t>(2011 Census)</a:t>
            </a:r>
          </a:p>
        </p:txBody>
      </p:sp>
      <p:pic>
        <p:nvPicPr>
          <p:cNvPr id="7" name="Picture 6"/>
          <p:cNvPicPr>
            <a:picLocks noChangeAspect="1"/>
          </p:cNvPicPr>
          <p:nvPr/>
        </p:nvPicPr>
        <p:blipFill>
          <a:blip r:embed="rId2"/>
          <a:stretch>
            <a:fillRect/>
          </a:stretch>
        </p:blipFill>
        <p:spPr>
          <a:xfrm>
            <a:off x="1882359" y="2530284"/>
            <a:ext cx="3892151" cy="3816000"/>
          </a:xfrm>
          <a:prstGeom prst="rect">
            <a:avLst/>
          </a:prstGeom>
        </p:spPr>
      </p:pic>
      <p:pic>
        <p:nvPicPr>
          <p:cNvPr id="9" name="Picture 8"/>
          <p:cNvPicPr>
            <a:picLocks noChangeAspect="1"/>
          </p:cNvPicPr>
          <p:nvPr/>
        </p:nvPicPr>
        <p:blipFill>
          <a:blip r:embed="rId3"/>
          <a:stretch>
            <a:fillRect/>
          </a:stretch>
        </p:blipFill>
        <p:spPr>
          <a:xfrm>
            <a:off x="6096000" y="2530284"/>
            <a:ext cx="3866655" cy="3816000"/>
          </a:xfrm>
          <a:prstGeom prst="rect">
            <a:avLst/>
          </a:prstGeom>
        </p:spPr>
      </p:pic>
    </p:spTree>
    <p:extLst>
      <p:ext uri="{BB962C8B-B14F-4D97-AF65-F5344CB8AC3E}">
        <p14:creationId xmlns:p14="http://schemas.microsoft.com/office/powerpoint/2010/main" val="396702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3113"/>
            <a:ext cx="10939818" cy="767639"/>
          </a:xfrm>
        </p:spPr>
        <p:txBody>
          <a:bodyPr>
            <a:normAutofit/>
          </a:bodyPr>
          <a:lstStyle/>
          <a:p>
            <a:r>
              <a:rPr lang="en-GB" sz="3800" dirty="0">
                <a:solidFill>
                  <a:srgbClr val="008000"/>
                </a:solidFill>
              </a:rPr>
              <a:t>Newmarket’s relationship with its surrounding villages</a:t>
            </a:r>
            <a:endParaRPr lang="en-GB" sz="3800" dirty="0"/>
          </a:p>
        </p:txBody>
      </p:sp>
      <p:sp>
        <p:nvSpPr>
          <p:cNvPr id="3" name="Content Placeholder 2"/>
          <p:cNvSpPr>
            <a:spLocks noGrp="1"/>
          </p:cNvSpPr>
          <p:nvPr>
            <p:ph idx="1"/>
          </p:nvPr>
        </p:nvSpPr>
        <p:spPr>
          <a:xfrm>
            <a:off x="838200" y="900752"/>
            <a:ext cx="10515600" cy="5622878"/>
          </a:xfrm>
        </p:spPr>
        <p:txBody>
          <a:bodyPr>
            <a:normAutofit/>
          </a:bodyPr>
          <a:lstStyle/>
          <a:p>
            <a:pPr>
              <a:lnSpc>
                <a:spcPct val="100000"/>
              </a:lnSpc>
              <a:spcBef>
                <a:spcPts val="0"/>
              </a:spcBef>
            </a:pPr>
            <a:r>
              <a:rPr lang="en-GB" sz="1800" dirty="0"/>
              <a:t>Population of the Newmarket built-up area: 20,384</a:t>
            </a:r>
          </a:p>
          <a:p>
            <a:pPr marL="457200" lvl="1" indent="-108000">
              <a:lnSpc>
                <a:spcPct val="100000"/>
              </a:lnSpc>
              <a:spcBef>
                <a:spcPts val="0"/>
              </a:spcBef>
              <a:buNone/>
            </a:pPr>
            <a:r>
              <a:rPr lang="en-GB" sz="1800" dirty="0"/>
              <a:t>- Subtracting 1,960 for Exning leaves 18,424 for the town of Newmarket; of these, 16,615 live in West Suffolk and </a:t>
            </a:r>
            <a:r>
              <a:rPr lang="en-GB" sz="1800" b="1" dirty="0">
                <a:solidFill>
                  <a:srgbClr val="008000"/>
                </a:solidFill>
              </a:rPr>
              <a:t>1,809 (c.10%) live in Cambridgeshire</a:t>
            </a:r>
            <a:r>
              <a:rPr lang="en-GB" sz="1800" dirty="0"/>
              <a:t>. </a:t>
            </a:r>
          </a:p>
          <a:p>
            <a:pPr marL="457200" lvl="1" indent="-108000">
              <a:lnSpc>
                <a:spcPct val="100000"/>
              </a:lnSpc>
              <a:spcBef>
                <a:spcPts val="0"/>
              </a:spcBef>
              <a:buNone/>
            </a:pPr>
            <a:r>
              <a:rPr lang="en-GB" sz="1800" dirty="0"/>
              <a:t>- In addition, of 21,922 living in nearby villages, about </a:t>
            </a:r>
            <a:r>
              <a:rPr lang="en-GB" sz="1800" b="1" dirty="0">
                <a:solidFill>
                  <a:srgbClr val="008000"/>
                </a:solidFill>
              </a:rPr>
              <a:t>67% live in Cambridgeshire</a:t>
            </a:r>
          </a:p>
          <a:p>
            <a:pPr marL="457200" lvl="1" indent="-108000">
              <a:lnSpc>
                <a:spcPct val="100000"/>
              </a:lnSpc>
              <a:spcBef>
                <a:spcPts val="0"/>
              </a:spcBef>
              <a:buNone/>
            </a:pPr>
            <a:r>
              <a:rPr lang="en-GB" sz="1800" b="1" dirty="0">
                <a:solidFill>
                  <a:srgbClr val="008000"/>
                </a:solidFill>
              </a:rPr>
              <a:t>Therefore in total, 41% of the 40,346 residents living in and around Newmarket live in Cambridgeshire.</a:t>
            </a:r>
            <a:r>
              <a:rPr lang="en-GB" sz="1800" dirty="0"/>
              <a:t> </a:t>
            </a:r>
          </a:p>
          <a:p>
            <a:pPr>
              <a:lnSpc>
                <a:spcPct val="100000"/>
              </a:lnSpc>
            </a:pPr>
            <a:r>
              <a:rPr lang="en-GB" sz="2100" dirty="0"/>
              <a:t>Shared history</a:t>
            </a:r>
          </a:p>
        </p:txBody>
      </p:sp>
    </p:spTree>
    <p:extLst>
      <p:ext uri="{BB962C8B-B14F-4D97-AF65-F5344CB8AC3E}">
        <p14:creationId xmlns:p14="http://schemas.microsoft.com/office/powerpoint/2010/main" val="34062572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822</TotalTime>
  <Words>1495</Words>
  <Application>Microsoft Macintosh PowerPoint</Application>
  <PresentationFormat>Widescreen</PresentationFormat>
  <Paragraphs>105</Paragraphs>
  <Slides>15</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Newmarket Neighbourhood Plan</vt:lpstr>
      <vt:lpstr>Introductions</vt:lpstr>
      <vt:lpstr>What is a Neighbourhood Plan?</vt:lpstr>
      <vt:lpstr>What is special about the NNP?</vt:lpstr>
      <vt:lpstr>Timescale for revision</vt:lpstr>
      <vt:lpstr>What new areas have arisen from consultation?</vt:lpstr>
      <vt:lpstr>Newmarket’s relationship with its surrounding villages</vt:lpstr>
      <vt:lpstr>Newmarket’s relationship with its surrounding villages</vt:lpstr>
      <vt:lpstr>Newmarket’s relationship with its surrounding villages</vt:lpstr>
      <vt:lpstr>Newmarket’s relationship with its surrounding villages</vt:lpstr>
      <vt:lpstr>Newmarket’s relationship with its surrounding villages</vt:lpstr>
      <vt:lpstr>Newmarket’s relationship with its surrounding villages</vt:lpstr>
      <vt:lpstr>What the first NNP said about neighbouring villages </vt:lpstr>
      <vt:lpstr>Over to you….</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Newmarket Neighbourhood Plan</dc:title>
  <dc:creator>Microsoft account</dc:creator>
  <cp:lastModifiedBy>Joanne Kirk</cp:lastModifiedBy>
  <cp:revision>24</cp:revision>
  <dcterms:created xsi:type="dcterms:W3CDTF">2023-03-20T21:51:36Z</dcterms:created>
  <dcterms:modified xsi:type="dcterms:W3CDTF">2023-05-15T13:17:09Z</dcterms:modified>
</cp:coreProperties>
</file>