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8" r:id="rId5"/>
    <p:sldId id="262" r:id="rId6"/>
    <p:sldId id="261"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06" d="100"/>
          <a:sy n="106"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4EE0-69EB-4456-B26B-237B10917C1A}" type="datetimeFigureOut">
              <a:rPr lang="en-GB" smtClean="0"/>
              <a:t>11/07/2022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4E9C-E90E-4403-80C5-54252FEEF60A}" type="slidenum">
              <a:rPr lang="en-GB" smtClean="0"/>
              <a:t>‹#›</a:t>
            </a:fld>
            <a:endParaRPr lang="en-GB"/>
          </a:p>
        </p:txBody>
      </p:sp>
    </p:spTree>
    <p:extLst>
      <p:ext uri="{BB962C8B-B14F-4D97-AF65-F5344CB8AC3E}">
        <p14:creationId xmlns:p14="http://schemas.microsoft.com/office/powerpoint/2010/main" val="30748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
        <p:nvSpPr>
          <p:cNvPr id="8" name="Rectangle 7"/>
          <p:cNvSpPr/>
          <p:nvPr userDrawn="1"/>
        </p:nvSpPr>
        <p:spPr>
          <a:xfrm>
            <a:off x="2055840" y="734138"/>
            <a:ext cx="8795775" cy="4523662"/>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85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32335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31154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
        <p:nvSpPr>
          <p:cNvPr id="7" name="Rectangle 6"/>
          <p:cNvSpPr/>
          <p:nvPr userDrawn="1"/>
        </p:nvSpPr>
        <p:spPr>
          <a:xfrm>
            <a:off x="2055840" y="734138"/>
            <a:ext cx="8795775" cy="4523662"/>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476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32048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114493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247638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11364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20166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266293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7F063A7-0D8C-4EA1-9FF2-094E7D51DA1B}" type="datetimeFigureOut">
              <a:rPr lang="en-GB" smtClean="0"/>
              <a:t>11/07/2022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A0AFCC-27CA-41ED-B679-A3014766A438}" type="slidenum">
              <a:rPr lang="en-GB" smtClean="0"/>
              <a:t>‹#›</a:t>
            </a:fld>
            <a:endParaRPr lang="en-GB"/>
          </a:p>
        </p:txBody>
      </p:sp>
    </p:spTree>
    <p:extLst>
      <p:ext uri="{BB962C8B-B14F-4D97-AF65-F5344CB8AC3E}">
        <p14:creationId xmlns:p14="http://schemas.microsoft.com/office/powerpoint/2010/main" val="279026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Image 9">
            <a:extLst>
              <a:ext uri="{FF2B5EF4-FFF2-40B4-BE49-F238E27FC236}">
                <a16:creationId xmlns:a16="http://schemas.microsoft.com/office/drawing/2014/main" id="{B8664862-3E1B-024E-A003-5F0C32A17FB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838200" y="6293612"/>
            <a:ext cx="2328328" cy="475882"/>
          </a:xfrm>
          <a:prstGeom prst="rect">
            <a:avLst/>
          </a:prstGeom>
        </p:spPr>
      </p:pic>
      <p:pic>
        <p:nvPicPr>
          <p:cNvPr id="8" name="Image 10">
            <a:extLst>
              <a:ext uri="{FF2B5EF4-FFF2-40B4-BE49-F238E27FC236}">
                <a16:creationId xmlns:a16="http://schemas.microsoft.com/office/drawing/2014/main" id="{90354A71-E083-9647-ADAD-F6681BBB0E9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29435" y="6289759"/>
            <a:ext cx="2668484" cy="472071"/>
          </a:xfrm>
          <a:prstGeom prst="rect">
            <a:avLst/>
          </a:prstGeom>
        </p:spPr>
      </p:pic>
    </p:spTree>
    <p:extLst>
      <p:ext uri="{BB962C8B-B14F-4D97-AF65-F5344CB8AC3E}">
        <p14:creationId xmlns:p14="http://schemas.microsoft.com/office/powerpoint/2010/main" val="29643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105" y="1333592"/>
            <a:ext cx="10865223" cy="1854899"/>
          </a:xfrm>
        </p:spPr>
        <p:txBody>
          <a:bodyPr>
            <a:noAutofit/>
          </a:bodyPr>
          <a:lstStyle/>
          <a:p>
            <a:r>
              <a:rPr lang="en-GB" sz="4800" b="1" dirty="0">
                <a:latin typeface="Arial" panose="020B0604020202020204" pitchFamily="34" charset="0"/>
                <a:cs typeface="Arial" panose="020B0604020202020204" pitchFamily="34" charset="0"/>
              </a:rPr>
              <a:t>Land East of School Road, Moulton</a:t>
            </a:r>
            <a:br>
              <a:rPr lang="en-GB" sz="4800" b="1" dirty="0">
                <a:latin typeface="Arial" panose="020B0604020202020204" pitchFamily="34" charset="0"/>
                <a:cs typeface="Arial" panose="020B0604020202020204" pitchFamily="34" charset="0"/>
              </a:rPr>
            </a:br>
            <a:endParaRPr lang="en-GB"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91042" y="3188491"/>
            <a:ext cx="9144000" cy="1655762"/>
          </a:xfrm>
        </p:spPr>
        <p:txBody>
          <a:bodyPr>
            <a:normAutofit/>
          </a:bodyPr>
          <a:lstStyle/>
          <a:p>
            <a:r>
              <a:rPr lang="en-GB" sz="4000" dirty="0">
                <a:latin typeface="Arial" panose="020B0604020202020204" pitchFamily="34" charset="0"/>
                <a:cs typeface="Arial" panose="020B0604020202020204" pitchFamily="34" charset="0"/>
              </a:rPr>
              <a:t>Moulton Parish Council</a:t>
            </a:r>
          </a:p>
          <a:p>
            <a:r>
              <a:rPr lang="en-GB" sz="3200" dirty="0">
                <a:latin typeface="Arial" panose="020B0604020202020204" pitchFamily="34" charset="0"/>
                <a:cs typeface="Arial" panose="020B0604020202020204" pitchFamily="34" charset="0"/>
              </a:rPr>
              <a:t>11</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July 2022</a:t>
            </a:r>
          </a:p>
        </p:txBody>
      </p:sp>
    </p:spTree>
    <p:extLst>
      <p:ext uri="{BB962C8B-B14F-4D97-AF65-F5344CB8AC3E}">
        <p14:creationId xmlns:p14="http://schemas.microsoft.com/office/powerpoint/2010/main" val="53950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1" y="204329"/>
            <a:ext cx="10515600" cy="535531"/>
          </a:xfrm>
          <a:noFill/>
        </p:spPr>
        <p:txBody>
          <a:bodyPr vert="horz" wrap="square" lIns="91440" tIns="45720" rIns="91440" bIns="45720" rtlCol="0" anchor="ctr">
            <a:spAutoFit/>
          </a:bodyPr>
          <a:lstStyle/>
          <a:p>
            <a:r>
              <a:rPr lang="en-GB" sz="3200" b="1" dirty="0">
                <a:solidFill>
                  <a:srgbClr val="C50637"/>
                </a:solidFill>
                <a:latin typeface="Arial" panose="020B0604020202020204" pitchFamily="34" charset="0"/>
                <a:ea typeface="+mn-ea"/>
                <a:cs typeface="Arial" panose="020B0604020202020204" pitchFamily="34" charset="0"/>
              </a:rPr>
              <a:t>Overview</a:t>
            </a:r>
          </a:p>
        </p:txBody>
      </p:sp>
      <p:sp>
        <p:nvSpPr>
          <p:cNvPr id="3" name="Content Placeholder 2"/>
          <p:cNvSpPr>
            <a:spLocks noGrp="1"/>
          </p:cNvSpPr>
          <p:nvPr>
            <p:ph idx="1"/>
          </p:nvPr>
        </p:nvSpPr>
        <p:spPr>
          <a:xfrm>
            <a:off x="766482" y="1565648"/>
            <a:ext cx="10515600" cy="4019363"/>
          </a:xfrm>
        </p:spPr>
        <p:txBody>
          <a:bodyPr>
            <a:normAutofit/>
          </a:bodyPr>
          <a:lstStyle/>
          <a:p>
            <a:pPr marL="538163" indent="-538163">
              <a:buFont typeface="Wingdings" panose="05000000000000000000" pitchFamily="2" charset="2"/>
              <a:buChar char="q"/>
            </a:pPr>
            <a:r>
              <a:rPr lang="en-GB" sz="2200" dirty="0" err="1">
                <a:latin typeface="Arial" panose="020B0604020202020204" pitchFamily="34" charset="0"/>
                <a:cs typeface="Arial" panose="020B0604020202020204" pitchFamily="34" charset="0"/>
              </a:rPr>
              <a:t>Strutt</a:t>
            </a:r>
            <a:r>
              <a:rPr lang="en-GB" sz="2200" dirty="0">
                <a:latin typeface="Arial" panose="020B0604020202020204" pitchFamily="34" charset="0"/>
                <a:cs typeface="Arial" panose="020B0604020202020204" pitchFamily="34" charset="0"/>
              </a:rPr>
              <a:t> and Parker have been appointed by Godolphin Management Company to promote the site at Land East of School Road, Moulton as part of the emerging West Suffolk Local Plan.</a:t>
            </a:r>
          </a:p>
          <a:p>
            <a:pPr marL="538163" indent="-538163">
              <a:buFont typeface="Wingdings" panose="05000000000000000000" pitchFamily="2" charset="2"/>
              <a:buChar char="q"/>
            </a:pPr>
            <a:endParaRPr lang="en-GB" sz="2200" dirty="0">
              <a:latin typeface="Arial" panose="020B0604020202020204" pitchFamily="34" charset="0"/>
              <a:cs typeface="Arial" panose="020B0604020202020204" pitchFamily="34" charset="0"/>
            </a:endParaRPr>
          </a:p>
          <a:p>
            <a:pPr marL="538163" indent="-538163">
              <a:buFont typeface="Wingdings" panose="05000000000000000000" pitchFamily="2" charset="2"/>
              <a:buChar char="q"/>
            </a:pPr>
            <a:r>
              <a:rPr lang="en-GB" sz="2200" dirty="0">
                <a:latin typeface="Arial" panose="020B0604020202020204" pitchFamily="34" charset="0"/>
                <a:cs typeface="Arial" panose="020B0604020202020204" pitchFamily="34" charset="0"/>
              </a:rPr>
              <a:t>We are here today to have what we hope is the first of the number of meetings with the Parish Council and we are committed to engagement on the proposals moving forward. </a:t>
            </a:r>
          </a:p>
          <a:p>
            <a:pPr marL="538163" indent="-538163">
              <a:buFont typeface="Wingdings" panose="05000000000000000000" pitchFamily="2" charset="2"/>
              <a:buChar char="q"/>
            </a:pPr>
            <a:endParaRPr lang="en-GB" sz="2200" dirty="0">
              <a:latin typeface="Arial" panose="020B0604020202020204" pitchFamily="34" charset="0"/>
              <a:cs typeface="Arial" panose="020B0604020202020204" pitchFamily="34" charset="0"/>
            </a:endParaRPr>
          </a:p>
          <a:p>
            <a:pPr marL="538163" indent="-538163">
              <a:buFont typeface="Wingdings" panose="05000000000000000000" pitchFamily="2" charset="2"/>
              <a:buChar char="q"/>
            </a:pPr>
            <a:r>
              <a:rPr lang="en-GB" sz="2200" dirty="0">
                <a:latin typeface="Arial" panose="020B0604020202020204" pitchFamily="34" charset="0"/>
                <a:cs typeface="Arial" panose="020B0604020202020204" pitchFamily="34" charset="0"/>
              </a:rPr>
              <a:t>The proposals are at a very early stage and it is intended to continue to promote the site as part of the emerging Local Plan. </a:t>
            </a:r>
          </a:p>
        </p:txBody>
      </p:sp>
    </p:spTree>
    <p:extLst>
      <p:ext uri="{BB962C8B-B14F-4D97-AF65-F5344CB8AC3E}">
        <p14:creationId xmlns:p14="http://schemas.microsoft.com/office/powerpoint/2010/main" val="108994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1812" y="894828"/>
            <a:ext cx="4029321" cy="5083312"/>
          </a:xfrm>
          <a:prstGeom prst="rect">
            <a:avLst/>
          </a:prstGeom>
        </p:spPr>
      </p:pic>
      <p:pic>
        <p:nvPicPr>
          <p:cNvPr id="5" name="Picture 4"/>
          <p:cNvPicPr>
            <a:picLocks noChangeAspect="1"/>
          </p:cNvPicPr>
          <p:nvPr/>
        </p:nvPicPr>
        <p:blipFill>
          <a:blip r:embed="rId3"/>
          <a:stretch>
            <a:fillRect/>
          </a:stretch>
        </p:blipFill>
        <p:spPr>
          <a:xfrm>
            <a:off x="1509510" y="938164"/>
            <a:ext cx="4075501" cy="5039976"/>
          </a:xfrm>
          <a:prstGeom prst="rect">
            <a:avLst/>
          </a:prstGeom>
        </p:spPr>
      </p:pic>
      <p:sp>
        <p:nvSpPr>
          <p:cNvPr id="6" name="Title 1"/>
          <p:cNvSpPr>
            <a:spLocks noGrp="1"/>
          </p:cNvSpPr>
          <p:nvPr>
            <p:ph type="title"/>
          </p:nvPr>
        </p:nvSpPr>
        <p:spPr>
          <a:xfrm>
            <a:off x="327211" y="233708"/>
            <a:ext cx="10515600" cy="535531"/>
          </a:xfrm>
          <a:noFill/>
        </p:spPr>
        <p:txBody>
          <a:bodyPr wrap="square" rtlCol="0">
            <a:spAutoFit/>
          </a:bodyPr>
          <a:lstStyle/>
          <a:p>
            <a:r>
              <a:rPr lang="en-GB" sz="3200" b="1" dirty="0">
                <a:solidFill>
                  <a:srgbClr val="C50637"/>
                </a:solidFill>
                <a:latin typeface="Arial" panose="020B0604020202020204" pitchFamily="34" charset="0"/>
                <a:ea typeface="+mn-ea"/>
                <a:cs typeface="Arial" panose="020B0604020202020204" pitchFamily="34" charset="0"/>
              </a:rPr>
              <a:t>The Site</a:t>
            </a:r>
          </a:p>
        </p:txBody>
      </p:sp>
    </p:spTree>
    <p:extLst>
      <p:ext uri="{BB962C8B-B14F-4D97-AF65-F5344CB8AC3E}">
        <p14:creationId xmlns:p14="http://schemas.microsoft.com/office/powerpoint/2010/main" val="376483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455" y="923364"/>
            <a:ext cx="6032333" cy="5218790"/>
          </a:xfrm>
          <a:prstGeom prst="rect">
            <a:avLst/>
          </a:prstGeom>
        </p:spPr>
      </p:pic>
      <p:sp>
        <p:nvSpPr>
          <p:cNvPr id="2" name="TextBox 1"/>
          <p:cNvSpPr txBox="1"/>
          <p:nvPr/>
        </p:nvSpPr>
        <p:spPr>
          <a:xfrm>
            <a:off x="325436" y="211601"/>
            <a:ext cx="6487741" cy="461665"/>
          </a:xfrm>
          <a:prstGeom prst="rect">
            <a:avLst/>
          </a:prstGeom>
          <a:noFill/>
        </p:spPr>
        <p:txBody>
          <a:bodyPr wrap="square" rtlCol="0">
            <a:spAutoFit/>
          </a:bodyPr>
          <a:lstStyle>
            <a:defPPr>
              <a:defRPr lang="en-US"/>
            </a:defPPr>
            <a:lvl1pPr>
              <a:defRPr sz="2000" b="1">
                <a:solidFill>
                  <a:srgbClr val="C50637"/>
                </a:solidFill>
                <a:latin typeface="Arial" panose="020B0604020202020204" pitchFamily="34" charset="0"/>
                <a:cs typeface="Arial" panose="020B0604020202020204" pitchFamily="34" charset="0"/>
              </a:defRPr>
            </a:lvl1pPr>
          </a:lstStyle>
          <a:p>
            <a:r>
              <a:rPr lang="en-GB" sz="2400" dirty="0"/>
              <a:t>Proposed Policy Requirements for the Site </a:t>
            </a:r>
          </a:p>
        </p:txBody>
      </p:sp>
    </p:spTree>
    <p:extLst>
      <p:ext uri="{BB962C8B-B14F-4D97-AF65-F5344CB8AC3E}">
        <p14:creationId xmlns:p14="http://schemas.microsoft.com/office/powerpoint/2010/main" val="6919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3576" y="577346"/>
            <a:ext cx="8028370" cy="5665977"/>
          </a:xfrm>
          <a:prstGeom prst="rect">
            <a:avLst/>
          </a:prstGeom>
        </p:spPr>
      </p:pic>
      <p:sp>
        <p:nvSpPr>
          <p:cNvPr id="2" name="TextBox 1"/>
          <p:cNvSpPr txBox="1"/>
          <p:nvPr/>
        </p:nvSpPr>
        <p:spPr>
          <a:xfrm>
            <a:off x="338627" y="188496"/>
            <a:ext cx="4278195" cy="461665"/>
          </a:xfrm>
          <a:prstGeom prst="rect">
            <a:avLst/>
          </a:prstGeom>
          <a:noFill/>
        </p:spPr>
        <p:txBody>
          <a:bodyPr wrap="square" rtlCol="0">
            <a:spAutoFit/>
          </a:bodyPr>
          <a:lstStyle>
            <a:defPPr>
              <a:defRPr lang="en-US"/>
            </a:defPPr>
            <a:lvl1pPr>
              <a:defRPr sz="2400" b="1">
                <a:solidFill>
                  <a:srgbClr val="C50637"/>
                </a:solidFill>
                <a:latin typeface="Arial" panose="020B0604020202020204" pitchFamily="34" charset="0"/>
                <a:cs typeface="Arial" panose="020B0604020202020204" pitchFamily="34" charset="0"/>
              </a:defRPr>
            </a:lvl1pPr>
          </a:lstStyle>
          <a:p>
            <a:r>
              <a:rPr lang="en-GB" dirty="0"/>
              <a:t>Proposed Access Location </a:t>
            </a:r>
          </a:p>
        </p:txBody>
      </p:sp>
    </p:spTree>
    <p:extLst>
      <p:ext uri="{BB962C8B-B14F-4D97-AF65-F5344CB8AC3E}">
        <p14:creationId xmlns:p14="http://schemas.microsoft.com/office/powerpoint/2010/main" val="396644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74" y="225452"/>
            <a:ext cx="10515600" cy="424732"/>
          </a:xfrm>
          <a:noFill/>
        </p:spPr>
        <p:txBody>
          <a:bodyPr wrap="square" rtlCol="0">
            <a:spAutoFit/>
          </a:bodyPr>
          <a:lstStyle/>
          <a:p>
            <a:r>
              <a:rPr lang="en-GB" sz="2400" b="1" dirty="0">
                <a:solidFill>
                  <a:srgbClr val="C50637"/>
                </a:solidFill>
                <a:latin typeface="Arial" panose="020B0604020202020204" pitchFamily="34" charset="0"/>
                <a:ea typeface="+mn-ea"/>
                <a:cs typeface="Arial" panose="020B0604020202020204" pitchFamily="34" charset="0"/>
              </a:rPr>
              <a:t>Illustrative Site Plan</a:t>
            </a:r>
          </a:p>
        </p:txBody>
      </p:sp>
      <p:pic>
        <p:nvPicPr>
          <p:cNvPr id="4" name="Content Placeholder 3"/>
          <p:cNvPicPr>
            <a:picLocks noGrp="1" noChangeAspect="1"/>
          </p:cNvPicPr>
          <p:nvPr>
            <p:ph idx="1"/>
          </p:nvPr>
        </p:nvPicPr>
        <p:blipFill>
          <a:blip r:embed="rId2"/>
          <a:stretch>
            <a:fillRect/>
          </a:stretch>
        </p:blipFill>
        <p:spPr>
          <a:xfrm>
            <a:off x="2012264" y="1054807"/>
            <a:ext cx="8167470" cy="4950643"/>
          </a:xfrm>
          <a:prstGeom prst="rect">
            <a:avLst/>
          </a:prstGeom>
        </p:spPr>
      </p:pic>
    </p:spTree>
    <p:extLst>
      <p:ext uri="{BB962C8B-B14F-4D97-AF65-F5344CB8AC3E}">
        <p14:creationId xmlns:p14="http://schemas.microsoft.com/office/powerpoint/2010/main" val="258357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2992" y="472312"/>
            <a:ext cx="10553126" cy="5553583"/>
          </a:xfrm>
          <a:prstGeom prst="rect">
            <a:avLst/>
          </a:prstGeom>
        </p:spPr>
      </p:pic>
      <p:sp>
        <p:nvSpPr>
          <p:cNvPr id="2" name="TextBox 1"/>
          <p:cNvSpPr txBox="1"/>
          <p:nvPr/>
        </p:nvSpPr>
        <p:spPr>
          <a:xfrm>
            <a:off x="302093" y="178726"/>
            <a:ext cx="6340754" cy="461665"/>
          </a:xfrm>
          <a:prstGeom prst="rect">
            <a:avLst/>
          </a:prstGeom>
          <a:noFill/>
        </p:spPr>
        <p:txBody>
          <a:bodyPr wrap="square" rtlCol="0">
            <a:spAutoFit/>
          </a:bodyPr>
          <a:lstStyle/>
          <a:p>
            <a:r>
              <a:rPr lang="en-GB" sz="2400" b="1" dirty="0">
                <a:solidFill>
                  <a:srgbClr val="C50637"/>
                </a:solidFill>
                <a:latin typeface="Arial" panose="020B0604020202020204" pitchFamily="34" charset="0"/>
                <a:cs typeface="Arial" panose="020B0604020202020204" pitchFamily="34" charset="0"/>
              </a:rPr>
              <a:t>Illustrative 3G Image of Proposed Layout</a:t>
            </a:r>
          </a:p>
        </p:txBody>
      </p:sp>
    </p:spTree>
    <p:extLst>
      <p:ext uri="{BB962C8B-B14F-4D97-AF65-F5344CB8AC3E}">
        <p14:creationId xmlns:p14="http://schemas.microsoft.com/office/powerpoint/2010/main" val="306544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840" y="1978833"/>
            <a:ext cx="5512279" cy="2700744"/>
          </a:xfrm>
        </p:spPr>
        <p:txBody>
          <a:bodyPr>
            <a:normAutofit/>
          </a:bodyPr>
          <a:lstStyle/>
          <a:p>
            <a:pPr marL="0" indent="0" algn="ctr">
              <a:buNone/>
            </a:pPr>
            <a:r>
              <a:rPr lang="en-GB" sz="5400" dirty="0">
                <a:latin typeface="Arial" panose="020B0604020202020204" pitchFamily="34" charset="0"/>
                <a:cs typeface="Arial" panose="020B0604020202020204" pitchFamily="34" charset="0"/>
              </a:rPr>
              <a:t>Questions </a:t>
            </a:r>
          </a:p>
          <a:p>
            <a:pPr marL="0" indent="0" algn="ctr">
              <a:spcBef>
                <a:spcPts val="0"/>
              </a:spcBef>
              <a:buNone/>
            </a:pPr>
            <a:r>
              <a:rPr lang="en-GB" sz="4000" dirty="0">
                <a:latin typeface="Arial" panose="020B0604020202020204" pitchFamily="34" charset="0"/>
                <a:cs typeface="Arial" panose="020B0604020202020204" pitchFamily="34" charset="0"/>
              </a:rPr>
              <a:t>and</a:t>
            </a:r>
            <a:r>
              <a:rPr lang="en-GB" sz="5400" dirty="0">
                <a:latin typeface="Arial" panose="020B0604020202020204" pitchFamily="34" charset="0"/>
                <a:cs typeface="Arial" panose="020B0604020202020204" pitchFamily="34" charset="0"/>
              </a:rPr>
              <a:t> </a:t>
            </a:r>
          </a:p>
          <a:p>
            <a:pPr marL="0" indent="0" algn="ctr">
              <a:buNone/>
            </a:pPr>
            <a:r>
              <a:rPr lang="en-GB" sz="5400" dirty="0">
                <a:latin typeface="Arial" panose="020B0604020202020204" pitchFamily="34" charset="0"/>
                <a:cs typeface="Arial" panose="020B0604020202020204" pitchFamily="34" charset="0"/>
              </a:rPr>
              <a:t>Feedback</a:t>
            </a:r>
          </a:p>
        </p:txBody>
      </p:sp>
    </p:spTree>
    <p:extLst>
      <p:ext uri="{BB962C8B-B14F-4D97-AF65-F5344CB8AC3E}">
        <p14:creationId xmlns:p14="http://schemas.microsoft.com/office/powerpoint/2010/main" val="222356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129</Words>
  <Application>Microsoft Macintosh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Land East of School Road, Moulton </vt:lpstr>
      <vt:lpstr>Overview</vt:lpstr>
      <vt:lpstr>The Site</vt:lpstr>
      <vt:lpstr>PowerPoint Presentation</vt:lpstr>
      <vt:lpstr>PowerPoint Presentation</vt:lpstr>
      <vt:lpstr>Illustrative Site Plan</vt:lpstr>
      <vt:lpstr>PowerPoint Presentation</vt:lpstr>
      <vt:lpstr>PowerPoint Presentation</vt:lpstr>
    </vt:vector>
  </TitlesOfParts>
  <Company>BNP Paribas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MILLAR</dc:creator>
  <cp:lastModifiedBy>Joanne Kirk</cp:lastModifiedBy>
  <cp:revision>17</cp:revision>
  <dcterms:created xsi:type="dcterms:W3CDTF">2022-07-01T09:17:57Z</dcterms:created>
  <dcterms:modified xsi:type="dcterms:W3CDTF">2022-07-11T12:59:52Z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ed5431-0ab7-4c1b-98f4-d4e50f674d02_Enabled">
    <vt:lpwstr>true</vt:lpwstr>
  </property>
  <property fmtid="{D5CDD505-2E9C-101B-9397-08002B2CF9AE}" pid="3" name="MSIP_Label_48ed5431-0ab7-4c1b-98f4-d4e50f674d02_SetDate">
    <vt:lpwstr>2022-07-01T11:10:50Z</vt:lpwstr>
  </property>
  <property fmtid="{D5CDD505-2E9C-101B-9397-08002B2CF9AE}" pid="4" name="MSIP_Label_48ed5431-0ab7-4c1b-98f4-d4e50f674d02_Method">
    <vt:lpwstr>Privileged</vt:lpwstr>
  </property>
  <property fmtid="{D5CDD505-2E9C-101B-9397-08002B2CF9AE}" pid="5" name="MSIP_Label_48ed5431-0ab7-4c1b-98f4-d4e50f674d02_Name">
    <vt:lpwstr>48ed5431-0ab7-4c1b-98f4-d4e50f674d02</vt:lpwstr>
  </property>
  <property fmtid="{D5CDD505-2E9C-101B-9397-08002B2CF9AE}" pid="6" name="MSIP_Label_48ed5431-0ab7-4c1b-98f4-d4e50f674d02_SiteId">
    <vt:lpwstr>614f9c25-bffa-42c7-86d8-964101f55fa2</vt:lpwstr>
  </property>
  <property fmtid="{D5CDD505-2E9C-101B-9397-08002B2CF9AE}" pid="7" name="MSIP_Label_48ed5431-0ab7-4c1b-98f4-d4e50f674d02_ActionId">
    <vt:lpwstr>dc96ae46-fcd3-4775-a21b-d5ccbf5cac01</vt:lpwstr>
  </property>
  <property fmtid="{D5CDD505-2E9C-101B-9397-08002B2CF9AE}" pid="8" name="MSIP_Label_48ed5431-0ab7-4c1b-98f4-d4e50f674d02_ContentBits">
    <vt:lpwstr>0</vt:lpwstr>
  </property>
</Properties>
</file>