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99" d="100"/>
          <a:sy n="99" d="100"/>
        </p:scale>
        <p:origin x="9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5A1E-0D4F-42E0-D7D6-49965258D3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59648EE-F9D9-F682-8342-287044742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3BCEFE3-A3A9-1E35-EAA0-C0AAC3057633}"/>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5" name="Footer Placeholder 4">
            <a:extLst>
              <a:ext uri="{FF2B5EF4-FFF2-40B4-BE49-F238E27FC236}">
                <a16:creationId xmlns:a16="http://schemas.microsoft.com/office/drawing/2014/main" id="{E89DB55B-1D3F-54EF-B73B-C489FB2DF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BD543-7A32-6523-F4FD-B7A213AC7D34}"/>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404566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7E61-FC56-9DA0-9E85-CECF24DA9E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BA6B982-3525-D1D7-3D04-F3DCB24500F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87A3A3-4A48-F9F0-E7AF-AA3986EECA83}"/>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5" name="Footer Placeholder 4">
            <a:extLst>
              <a:ext uri="{FF2B5EF4-FFF2-40B4-BE49-F238E27FC236}">
                <a16:creationId xmlns:a16="http://schemas.microsoft.com/office/drawing/2014/main" id="{86B23AF6-9689-92FB-5828-5A6CAA4FB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E1E59-CFB5-EAC1-4D01-1CF3FA98C01A}"/>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27399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D475D1-E3AD-BC4C-8203-3D2D203A63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5074B77-75C8-9C39-429F-4B6F819659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DCF1D3-82D4-8434-5D36-E5E2D3B72168}"/>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5" name="Footer Placeholder 4">
            <a:extLst>
              <a:ext uri="{FF2B5EF4-FFF2-40B4-BE49-F238E27FC236}">
                <a16:creationId xmlns:a16="http://schemas.microsoft.com/office/drawing/2014/main" id="{6167568A-2CD2-6C65-0F38-30FF25896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A0206-8E9C-A61E-0242-7CB2C048A887}"/>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140263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7D87-ECA0-9340-8F70-0D8FE9C519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05655F9-91FC-4FD7-ACAC-1E258EF7FCA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21746D-18BD-AA79-ABD3-20B972281FFF}"/>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5" name="Footer Placeholder 4">
            <a:extLst>
              <a:ext uri="{FF2B5EF4-FFF2-40B4-BE49-F238E27FC236}">
                <a16:creationId xmlns:a16="http://schemas.microsoft.com/office/drawing/2014/main" id="{06B614EF-6BEF-AD68-A256-10D4F7E43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CA101-55F5-36E6-4368-7AB1494033B8}"/>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303230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369E-5DE4-1969-076E-C05001F0177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9602897-3B1D-8D7F-D225-F415BCB14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8807D6-0E51-FFE9-6D65-5160C3348C1E}"/>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5" name="Footer Placeholder 4">
            <a:extLst>
              <a:ext uri="{FF2B5EF4-FFF2-40B4-BE49-F238E27FC236}">
                <a16:creationId xmlns:a16="http://schemas.microsoft.com/office/drawing/2014/main" id="{BB15CD17-F21C-7C89-7EE1-CA832A4C3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024B3-F74D-D23B-2AB1-89BB67CA9EAA}"/>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40086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8E2DD-7E2C-EF12-D85E-53239DAC265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534B5D-2E66-D834-0AD9-B0351F131E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FAC5E6B-0084-8CCE-0981-6BD4870A7AE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9501959-83D1-85DC-35C7-A4ED015BC5B9}"/>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6" name="Footer Placeholder 5">
            <a:extLst>
              <a:ext uri="{FF2B5EF4-FFF2-40B4-BE49-F238E27FC236}">
                <a16:creationId xmlns:a16="http://schemas.microsoft.com/office/drawing/2014/main" id="{493AB5A8-D814-2848-44F8-73CC21579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195DB-0769-9BC9-32CC-A79E64E864F0}"/>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59413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0E08-0C78-17E5-0F1A-6C1A5A90FE2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367BAA7-7EB5-E28A-E2A8-EA654FA4B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0516B7-EA45-6DE3-58A0-274016F712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0847CD1-D967-4511-4403-B222C7BF3E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01D5D6B-BACF-3F6A-0462-41A827B6340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ED42336-2603-FEFA-9253-1F4F05739854}"/>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8" name="Footer Placeholder 7">
            <a:extLst>
              <a:ext uri="{FF2B5EF4-FFF2-40B4-BE49-F238E27FC236}">
                <a16:creationId xmlns:a16="http://schemas.microsoft.com/office/drawing/2014/main" id="{15716690-DEE0-AF35-E7F4-1ED7772034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C9B9D8-8960-C896-6F31-0C2290B3D72C}"/>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378076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D5DA-1CD4-89AF-6C7B-AC0E76CD560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4B9D483-85E4-A38A-CDAD-4DFAA9D35E24}"/>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4" name="Footer Placeholder 3">
            <a:extLst>
              <a:ext uri="{FF2B5EF4-FFF2-40B4-BE49-F238E27FC236}">
                <a16:creationId xmlns:a16="http://schemas.microsoft.com/office/drawing/2014/main" id="{358F3C37-6BE7-B5C2-B7A6-CE81847011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2E2491-CD21-3469-BA64-E4527BC18630}"/>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259105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189AD-9A29-8AE7-A3E8-48D5E20A2C8E}"/>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3" name="Footer Placeholder 2">
            <a:extLst>
              <a:ext uri="{FF2B5EF4-FFF2-40B4-BE49-F238E27FC236}">
                <a16:creationId xmlns:a16="http://schemas.microsoft.com/office/drawing/2014/main" id="{C4F34AE3-3944-A3F6-74FA-021A2391FC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9BEEF-FC49-99DE-B45A-6F66A9D26503}"/>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191838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E3AC-8ED7-38DD-3219-E6028EC3B6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B8FD548-7A39-6467-D15E-1060AA721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8635778-31C1-35A0-E632-645748639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279DA7-497B-0E08-0641-45C2A21E0ED6}"/>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6" name="Footer Placeholder 5">
            <a:extLst>
              <a:ext uri="{FF2B5EF4-FFF2-40B4-BE49-F238E27FC236}">
                <a16:creationId xmlns:a16="http://schemas.microsoft.com/office/drawing/2014/main" id="{B7F2F1B5-C8F6-AB24-1310-43F67FEFF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9CDE8-F4D2-FFCF-BC1F-FC14F3C2A3C5}"/>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383234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8334-53E4-2D89-ACD4-D29AF4848F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11F4968-C84D-423F-016F-E4C412779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7E3CB7-10B8-2082-6B8A-BDC7F2505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76484A-6732-8592-1DEB-071F853C77BB}"/>
              </a:ext>
            </a:extLst>
          </p:cNvPr>
          <p:cNvSpPr>
            <a:spLocks noGrp="1"/>
          </p:cNvSpPr>
          <p:nvPr>
            <p:ph type="dt" sz="half" idx="10"/>
          </p:nvPr>
        </p:nvSpPr>
        <p:spPr/>
        <p:txBody>
          <a:bodyPr/>
          <a:lstStyle/>
          <a:p>
            <a:fld id="{B87F6276-BF73-E94F-804C-67E2846B3A2C}" type="datetimeFigureOut">
              <a:rPr lang="en-US" smtClean="0"/>
              <a:t>7/11/22</a:t>
            </a:fld>
            <a:endParaRPr lang="en-US"/>
          </a:p>
        </p:txBody>
      </p:sp>
      <p:sp>
        <p:nvSpPr>
          <p:cNvPr id="6" name="Footer Placeholder 5">
            <a:extLst>
              <a:ext uri="{FF2B5EF4-FFF2-40B4-BE49-F238E27FC236}">
                <a16:creationId xmlns:a16="http://schemas.microsoft.com/office/drawing/2014/main" id="{ADDAADCD-6BA7-63B6-920B-D69495E5A7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B622C3-B74A-8FF1-2EF5-0D3160B8B4B2}"/>
              </a:ext>
            </a:extLst>
          </p:cNvPr>
          <p:cNvSpPr>
            <a:spLocks noGrp="1"/>
          </p:cNvSpPr>
          <p:nvPr>
            <p:ph type="sldNum" sz="quarter" idx="12"/>
          </p:nvPr>
        </p:nvSpPr>
        <p:spPr/>
        <p:txBody>
          <a:bodyPr/>
          <a:lstStyle/>
          <a:p>
            <a:fld id="{24B1992D-8459-3947-9E9C-3939F2598D17}" type="slidenum">
              <a:rPr lang="en-US" smtClean="0"/>
              <a:t>‹#›</a:t>
            </a:fld>
            <a:endParaRPr lang="en-US"/>
          </a:p>
        </p:txBody>
      </p:sp>
    </p:spTree>
    <p:extLst>
      <p:ext uri="{BB962C8B-B14F-4D97-AF65-F5344CB8AC3E}">
        <p14:creationId xmlns:p14="http://schemas.microsoft.com/office/powerpoint/2010/main" val="367982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C691C-55C4-EFCB-9535-E4B8AC9CE4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C49D74-AEB9-5E56-46A2-E9DD8823C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C88D63-5461-0178-85A1-D8BD647B50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F6276-BF73-E94F-804C-67E2846B3A2C}" type="datetimeFigureOut">
              <a:rPr lang="en-US" smtClean="0"/>
              <a:t>7/11/22</a:t>
            </a:fld>
            <a:endParaRPr lang="en-US"/>
          </a:p>
        </p:txBody>
      </p:sp>
      <p:sp>
        <p:nvSpPr>
          <p:cNvPr id="5" name="Footer Placeholder 4">
            <a:extLst>
              <a:ext uri="{FF2B5EF4-FFF2-40B4-BE49-F238E27FC236}">
                <a16:creationId xmlns:a16="http://schemas.microsoft.com/office/drawing/2014/main" id="{8313423E-3A1C-8D55-2BF5-86A39CD86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FD6BA8-2098-3097-6AC0-6E7D411619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1992D-8459-3947-9E9C-3939F2598D17}" type="slidenum">
              <a:rPr lang="en-US" smtClean="0"/>
              <a:t>‹#›</a:t>
            </a:fld>
            <a:endParaRPr lang="en-US"/>
          </a:p>
        </p:txBody>
      </p:sp>
    </p:spTree>
    <p:extLst>
      <p:ext uri="{BB962C8B-B14F-4D97-AF65-F5344CB8AC3E}">
        <p14:creationId xmlns:p14="http://schemas.microsoft.com/office/powerpoint/2010/main" val="312311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lanning.policy@westsuffolk.gov.uk" TargetMode="External"/><Relationship Id="rId2" Type="http://schemas.openxmlformats.org/officeDocument/2006/relationships/hyperlink" Target="https://westsuffolk.inconsult.uk/consult.ti/system/listConsultations?type=al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413B-F5ED-237B-9B80-7B48F7124123}"/>
              </a:ext>
            </a:extLst>
          </p:cNvPr>
          <p:cNvSpPr>
            <a:spLocks noGrp="1"/>
          </p:cNvSpPr>
          <p:nvPr>
            <p:ph type="ctrTitle"/>
          </p:nvPr>
        </p:nvSpPr>
        <p:spPr/>
        <p:txBody>
          <a:bodyPr/>
          <a:lstStyle/>
          <a:p>
            <a:r>
              <a:rPr lang="en-US" dirty="0"/>
              <a:t>West Suffolk Council Local Plan</a:t>
            </a:r>
          </a:p>
        </p:txBody>
      </p:sp>
      <p:sp>
        <p:nvSpPr>
          <p:cNvPr id="3" name="Subtitle 2">
            <a:extLst>
              <a:ext uri="{FF2B5EF4-FFF2-40B4-BE49-F238E27FC236}">
                <a16:creationId xmlns:a16="http://schemas.microsoft.com/office/drawing/2014/main" id="{813B6973-6856-570F-AFDB-42A776D57EC7}"/>
              </a:ext>
            </a:extLst>
          </p:cNvPr>
          <p:cNvSpPr>
            <a:spLocks noGrp="1"/>
          </p:cNvSpPr>
          <p:nvPr>
            <p:ph type="subTitle" idx="1"/>
          </p:nvPr>
        </p:nvSpPr>
        <p:spPr/>
        <p:txBody>
          <a:bodyPr>
            <a:normAutofit/>
          </a:bodyPr>
          <a:lstStyle/>
          <a:p>
            <a:r>
              <a:rPr lang="en-US" sz="4000" dirty="0"/>
              <a:t>Preferred Options Consultation</a:t>
            </a:r>
          </a:p>
        </p:txBody>
      </p:sp>
    </p:spTree>
    <p:extLst>
      <p:ext uri="{BB962C8B-B14F-4D97-AF65-F5344CB8AC3E}">
        <p14:creationId xmlns:p14="http://schemas.microsoft.com/office/powerpoint/2010/main" val="261105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645F1-FC5B-3AA0-E62B-35BB9ABF761D}"/>
              </a:ext>
            </a:extLst>
          </p:cNvPr>
          <p:cNvPicPr>
            <a:picLocks noChangeAspect="1"/>
          </p:cNvPicPr>
          <p:nvPr/>
        </p:nvPicPr>
        <p:blipFill>
          <a:blip r:embed="rId2"/>
          <a:stretch>
            <a:fillRect/>
          </a:stretch>
        </p:blipFill>
        <p:spPr>
          <a:xfrm>
            <a:off x="2724150" y="190500"/>
            <a:ext cx="6743700" cy="6477000"/>
          </a:xfrm>
          <a:prstGeom prst="rect">
            <a:avLst/>
          </a:prstGeom>
        </p:spPr>
      </p:pic>
    </p:spTree>
    <p:extLst>
      <p:ext uri="{BB962C8B-B14F-4D97-AF65-F5344CB8AC3E}">
        <p14:creationId xmlns:p14="http://schemas.microsoft.com/office/powerpoint/2010/main" val="2054879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6277-D3CA-2A0D-74A8-8FB6AF25195B}"/>
              </a:ext>
            </a:extLst>
          </p:cNvPr>
          <p:cNvSpPr>
            <a:spLocks noGrp="1"/>
          </p:cNvSpPr>
          <p:nvPr>
            <p:ph type="title"/>
          </p:nvPr>
        </p:nvSpPr>
        <p:spPr/>
        <p:txBody>
          <a:bodyPr/>
          <a:lstStyle/>
          <a:p>
            <a:pPr algn="ctr"/>
            <a:r>
              <a:rPr lang="en-US" b="1" dirty="0"/>
              <a:t>Omission sites</a:t>
            </a:r>
          </a:p>
        </p:txBody>
      </p:sp>
      <p:sp>
        <p:nvSpPr>
          <p:cNvPr id="3" name="Content Placeholder 2">
            <a:extLst>
              <a:ext uri="{FF2B5EF4-FFF2-40B4-BE49-F238E27FC236}">
                <a16:creationId xmlns:a16="http://schemas.microsoft.com/office/drawing/2014/main" id="{088A0BF0-3722-E3D3-F4D9-B48FEA5233C0}"/>
              </a:ext>
            </a:extLst>
          </p:cNvPr>
          <p:cNvSpPr>
            <a:spLocks noGrp="1"/>
          </p:cNvSpPr>
          <p:nvPr>
            <p:ph idx="1"/>
          </p:nvPr>
        </p:nvSpPr>
        <p:spPr>
          <a:xfrm>
            <a:off x="838200" y="1825625"/>
            <a:ext cx="10515600" cy="1174750"/>
          </a:xfrm>
        </p:spPr>
        <p:txBody>
          <a:bodyPr/>
          <a:lstStyle/>
          <a:p>
            <a:pPr marL="0" indent="0">
              <a:buNone/>
            </a:pPr>
            <a:r>
              <a:rPr lang="en-US" dirty="0"/>
              <a:t>Two sites have been discounted in Moulton (omission sites).  One off Newmarket Road and one off Dalham Road.</a:t>
            </a:r>
          </a:p>
        </p:txBody>
      </p:sp>
    </p:spTree>
    <p:extLst>
      <p:ext uri="{BB962C8B-B14F-4D97-AF65-F5344CB8AC3E}">
        <p14:creationId xmlns:p14="http://schemas.microsoft.com/office/powerpoint/2010/main" val="17821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4ADBF-9C7E-C20A-6505-85B8E26973FE}"/>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B21A14C6-C0B6-FB63-3419-57564CE2A88D}"/>
              </a:ext>
            </a:extLst>
          </p:cNvPr>
          <p:cNvSpPr>
            <a:spLocks noGrp="1"/>
          </p:cNvSpPr>
          <p:nvPr>
            <p:ph idx="1"/>
          </p:nvPr>
        </p:nvSpPr>
        <p:spPr/>
        <p:txBody>
          <a:bodyPr/>
          <a:lstStyle/>
          <a:p>
            <a:pPr marL="0" indent="0">
              <a:buNone/>
            </a:pPr>
            <a:r>
              <a:rPr lang="en-US" dirty="0"/>
              <a:t>The Local Plan sets out policy parameters, NOT final policies.</a:t>
            </a:r>
          </a:p>
          <a:p>
            <a:pPr marL="0" indent="0">
              <a:buNone/>
            </a:pPr>
            <a:endParaRPr lang="en-US" dirty="0"/>
          </a:p>
          <a:p>
            <a:pPr marL="0" indent="0">
              <a:buNone/>
            </a:pPr>
            <a:r>
              <a:rPr lang="en-US" dirty="0"/>
              <a:t>No firm decisions have been made on whether the sites in the document will be taken forward to the final consultation draft of the local plan.</a:t>
            </a:r>
          </a:p>
          <a:p>
            <a:pPr marL="0" indent="0">
              <a:buNone/>
            </a:pPr>
            <a:endParaRPr lang="en-US" dirty="0"/>
          </a:p>
          <a:p>
            <a:pPr marL="0" indent="0">
              <a:buNone/>
            </a:pPr>
            <a:r>
              <a:rPr lang="en-US" dirty="0"/>
              <a:t>West Suffolk Council is seeking views at this stage to assist them with making these decisions.</a:t>
            </a:r>
          </a:p>
        </p:txBody>
      </p:sp>
    </p:spTree>
    <p:extLst>
      <p:ext uri="{BB962C8B-B14F-4D97-AF65-F5344CB8AC3E}">
        <p14:creationId xmlns:p14="http://schemas.microsoft.com/office/powerpoint/2010/main" val="402269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967C-49AD-44AD-5874-993D3B81B594}"/>
              </a:ext>
            </a:extLst>
          </p:cNvPr>
          <p:cNvSpPr>
            <a:spLocks noGrp="1"/>
          </p:cNvSpPr>
          <p:nvPr>
            <p:ph type="title"/>
          </p:nvPr>
        </p:nvSpPr>
        <p:spPr>
          <a:xfrm>
            <a:off x="838200" y="365126"/>
            <a:ext cx="10515600" cy="1000036"/>
          </a:xfrm>
        </p:spPr>
        <p:txBody>
          <a:bodyPr/>
          <a:lstStyle/>
          <a:p>
            <a:r>
              <a:rPr lang="en-US" b="1" dirty="0"/>
              <a:t>Questions:</a:t>
            </a:r>
          </a:p>
        </p:txBody>
      </p:sp>
      <p:sp>
        <p:nvSpPr>
          <p:cNvPr id="3" name="Content Placeholder 2">
            <a:extLst>
              <a:ext uri="{FF2B5EF4-FFF2-40B4-BE49-F238E27FC236}">
                <a16:creationId xmlns:a16="http://schemas.microsoft.com/office/drawing/2014/main" id="{A15FE8CD-E69A-CB79-1CE0-3284141BEE5E}"/>
              </a:ext>
            </a:extLst>
          </p:cNvPr>
          <p:cNvSpPr>
            <a:spLocks noGrp="1"/>
          </p:cNvSpPr>
          <p:nvPr>
            <p:ph idx="1"/>
          </p:nvPr>
        </p:nvSpPr>
        <p:spPr>
          <a:xfrm>
            <a:off x="838200" y="1365161"/>
            <a:ext cx="10515600" cy="4811802"/>
          </a:xfrm>
        </p:spPr>
        <p:txBody>
          <a:bodyPr>
            <a:normAutofit lnSpcReduction="10000"/>
          </a:bodyPr>
          <a:lstStyle/>
          <a:p>
            <a:pPr marL="0" indent="0">
              <a:buNone/>
            </a:pPr>
            <a:r>
              <a:rPr lang="en-GB" b="1" dirty="0"/>
              <a:t>Part one</a:t>
            </a:r>
          </a:p>
          <a:p>
            <a:pPr marL="627063" indent="-627063">
              <a:buFont typeface="Wingdings" pitchFamily="2" charset="2"/>
              <a:buChar char="Ø"/>
            </a:pPr>
            <a:r>
              <a:rPr lang="en-GB" dirty="0"/>
              <a:t>Do you agree with the categorisation of Moulton as a Local Service Centre? </a:t>
            </a:r>
          </a:p>
          <a:p>
            <a:pPr marL="0" indent="0">
              <a:buNone/>
            </a:pPr>
            <a:endParaRPr lang="en-GB" sz="1000" dirty="0"/>
          </a:p>
          <a:p>
            <a:pPr marL="0" indent="0">
              <a:buNone/>
            </a:pPr>
            <a:r>
              <a:rPr lang="en-GB" b="1" dirty="0"/>
              <a:t>Part two</a:t>
            </a:r>
          </a:p>
          <a:p>
            <a:pPr marL="588963" indent="-588963">
              <a:buFont typeface="Wingdings" pitchFamily="2" charset="2"/>
              <a:buChar char="Ø"/>
            </a:pPr>
            <a:r>
              <a:rPr lang="en-GB" dirty="0"/>
              <a:t>Has West Suffolk Council identified the correct new development management policies? </a:t>
            </a:r>
          </a:p>
          <a:p>
            <a:pPr marL="588963" indent="-588963">
              <a:buFont typeface="Wingdings" pitchFamily="2" charset="2"/>
              <a:buChar char="Ø"/>
            </a:pPr>
            <a:r>
              <a:rPr lang="en-GB" dirty="0"/>
              <a:t>Is anything missing?</a:t>
            </a:r>
          </a:p>
          <a:p>
            <a:pPr marL="0" indent="0">
              <a:buNone/>
            </a:pPr>
            <a:endParaRPr lang="en-GB" sz="1000" dirty="0"/>
          </a:p>
          <a:p>
            <a:pPr marL="0" indent="0">
              <a:buNone/>
            </a:pPr>
            <a:r>
              <a:rPr lang="en-GB" b="1" dirty="0"/>
              <a:t>Part three</a:t>
            </a:r>
          </a:p>
          <a:p>
            <a:pPr marL="627063" indent="-627063">
              <a:buFont typeface="Wingdings" pitchFamily="2" charset="2"/>
              <a:buChar char="Ø"/>
            </a:pPr>
            <a:r>
              <a:rPr lang="en-US" dirty="0"/>
              <a:t>What are your thoughts on the sites allocated for development in Moulton?</a:t>
            </a:r>
          </a:p>
        </p:txBody>
      </p:sp>
    </p:spTree>
    <p:extLst>
      <p:ext uri="{BB962C8B-B14F-4D97-AF65-F5344CB8AC3E}">
        <p14:creationId xmlns:p14="http://schemas.microsoft.com/office/powerpoint/2010/main" val="29197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5292-05E6-62A3-D0FC-F6624D433E5E}"/>
              </a:ext>
            </a:extLst>
          </p:cNvPr>
          <p:cNvSpPr>
            <a:spLocks noGrp="1"/>
          </p:cNvSpPr>
          <p:nvPr>
            <p:ph type="title"/>
          </p:nvPr>
        </p:nvSpPr>
        <p:spPr/>
        <p:txBody>
          <a:bodyPr/>
          <a:lstStyle/>
          <a:p>
            <a:r>
              <a:rPr lang="en-US" b="1" dirty="0"/>
              <a:t>How to respond to the consultation</a:t>
            </a:r>
          </a:p>
        </p:txBody>
      </p:sp>
      <p:sp>
        <p:nvSpPr>
          <p:cNvPr id="3" name="Content Placeholder 2">
            <a:extLst>
              <a:ext uri="{FF2B5EF4-FFF2-40B4-BE49-F238E27FC236}">
                <a16:creationId xmlns:a16="http://schemas.microsoft.com/office/drawing/2014/main" id="{91AD0E28-9D98-F44B-93EE-D0E3FE3BDC6B}"/>
              </a:ext>
            </a:extLst>
          </p:cNvPr>
          <p:cNvSpPr>
            <a:spLocks noGrp="1"/>
          </p:cNvSpPr>
          <p:nvPr>
            <p:ph idx="1"/>
          </p:nvPr>
        </p:nvSpPr>
        <p:spPr/>
        <p:txBody>
          <a:bodyPr>
            <a:normAutofit lnSpcReduction="10000"/>
          </a:bodyPr>
          <a:lstStyle/>
          <a:p>
            <a:pPr marL="0" indent="0">
              <a:buNone/>
            </a:pPr>
            <a:r>
              <a:rPr lang="en-US" dirty="0"/>
              <a:t>It is important that </a:t>
            </a:r>
            <a:r>
              <a:rPr lang="en-US" b="1" dirty="0">
                <a:solidFill>
                  <a:srgbClr val="FF0000"/>
                </a:solidFill>
              </a:rPr>
              <a:t>individual</a:t>
            </a:r>
            <a:r>
              <a:rPr lang="en-US" dirty="0"/>
              <a:t> responses are submitted. </a:t>
            </a:r>
          </a:p>
          <a:p>
            <a:pPr marL="0" indent="0">
              <a:buNone/>
            </a:pPr>
            <a:endParaRPr lang="en-US" sz="2000" dirty="0"/>
          </a:p>
          <a:p>
            <a:pPr marL="0" indent="0">
              <a:buNone/>
            </a:pPr>
            <a:r>
              <a:rPr lang="en-US" dirty="0"/>
              <a:t>The consultation period runs from </a:t>
            </a:r>
            <a:r>
              <a:rPr lang="en-US" b="1" dirty="0">
                <a:solidFill>
                  <a:srgbClr val="FF0000"/>
                </a:solidFill>
              </a:rPr>
              <a:t>26</a:t>
            </a:r>
            <a:r>
              <a:rPr lang="en-US" b="1" baseline="30000" dirty="0">
                <a:solidFill>
                  <a:srgbClr val="FF0000"/>
                </a:solidFill>
              </a:rPr>
              <a:t>th</a:t>
            </a:r>
            <a:r>
              <a:rPr lang="en-US" b="1" dirty="0">
                <a:solidFill>
                  <a:srgbClr val="FF0000"/>
                </a:solidFill>
              </a:rPr>
              <a:t> May 2022 </a:t>
            </a:r>
            <a:r>
              <a:rPr lang="en-US" dirty="0"/>
              <a:t>to </a:t>
            </a:r>
            <a:r>
              <a:rPr lang="en-US" b="1" dirty="0">
                <a:solidFill>
                  <a:srgbClr val="FF0000"/>
                </a:solidFill>
              </a:rPr>
              <a:t>26</a:t>
            </a:r>
            <a:r>
              <a:rPr lang="en-US" b="1" baseline="30000" dirty="0">
                <a:solidFill>
                  <a:srgbClr val="FF0000"/>
                </a:solidFill>
              </a:rPr>
              <a:t>th</a:t>
            </a:r>
            <a:r>
              <a:rPr lang="en-US" b="1" dirty="0">
                <a:solidFill>
                  <a:srgbClr val="FF0000"/>
                </a:solidFill>
              </a:rPr>
              <a:t> July 2022</a:t>
            </a:r>
            <a:r>
              <a:rPr lang="en-US" dirty="0"/>
              <a:t>.</a:t>
            </a:r>
          </a:p>
          <a:p>
            <a:pPr marL="0" indent="0">
              <a:buNone/>
            </a:pPr>
            <a:endParaRPr lang="en-US" sz="2000" dirty="0"/>
          </a:p>
          <a:p>
            <a:pPr marL="0" indent="0">
              <a:buNone/>
            </a:pPr>
            <a:r>
              <a:rPr lang="en-US" dirty="0"/>
              <a:t>The best way to comment on the Local Plan is online via the Council’s consultation system </a:t>
            </a:r>
            <a:r>
              <a:rPr lang="en-US" dirty="0">
                <a:hlinkClick r:id="rId2"/>
              </a:rPr>
              <a:t>https://westsuffolk.inconsult.uk/consult.ti/system/listConsultations?type</a:t>
            </a:r>
            <a:r>
              <a:rPr lang="en-US">
                <a:hlinkClick r:id="rId2"/>
              </a:rPr>
              <a:t>=all</a:t>
            </a:r>
            <a:endParaRPr lang="en-US"/>
          </a:p>
          <a:p>
            <a:pPr marL="0" indent="0">
              <a:buNone/>
            </a:pPr>
            <a:endParaRPr lang="en-US" sz="2000" dirty="0"/>
          </a:p>
          <a:p>
            <a:pPr marL="0" indent="0">
              <a:buNone/>
            </a:pPr>
            <a:r>
              <a:rPr lang="en-US" dirty="0"/>
              <a:t>You can also email </a:t>
            </a:r>
            <a:r>
              <a:rPr lang="en-US" dirty="0">
                <a:hlinkClick r:id="rId3"/>
              </a:rPr>
              <a:t>planning.policy@westsuffolk.gov.uk</a:t>
            </a:r>
            <a:r>
              <a:rPr lang="en-US" dirty="0"/>
              <a:t> with any queries or ring 01284 757368.</a:t>
            </a:r>
          </a:p>
        </p:txBody>
      </p:sp>
    </p:spTree>
    <p:extLst>
      <p:ext uri="{BB962C8B-B14F-4D97-AF65-F5344CB8AC3E}">
        <p14:creationId xmlns:p14="http://schemas.microsoft.com/office/powerpoint/2010/main" val="278228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EB93-ECFB-C06E-5E14-E6DBBE7CEECE}"/>
              </a:ext>
            </a:extLst>
          </p:cNvPr>
          <p:cNvSpPr>
            <a:spLocks noGrp="1"/>
          </p:cNvSpPr>
          <p:nvPr>
            <p:ph type="title"/>
          </p:nvPr>
        </p:nvSpPr>
        <p:spPr/>
        <p:txBody>
          <a:bodyPr/>
          <a:lstStyle/>
          <a:p>
            <a:pPr algn="ctr"/>
            <a:r>
              <a:rPr lang="en-GB" b="1" dirty="0"/>
              <a:t>What is the West Suffolk Local Plan?</a:t>
            </a:r>
            <a:br>
              <a:rPr lang="en-GB" dirty="0"/>
            </a:br>
            <a:endParaRPr lang="en-US" dirty="0"/>
          </a:p>
        </p:txBody>
      </p:sp>
      <p:sp>
        <p:nvSpPr>
          <p:cNvPr id="3" name="Content Placeholder 2">
            <a:extLst>
              <a:ext uri="{FF2B5EF4-FFF2-40B4-BE49-F238E27FC236}">
                <a16:creationId xmlns:a16="http://schemas.microsoft.com/office/drawing/2014/main" id="{83C91707-CC1F-0FD4-BE6F-82736AEA6D7A}"/>
              </a:ext>
            </a:extLst>
          </p:cNvPr>
          <p:cNvSpPr>
            <a:spLocks noGrp="1"/>
          </p:cNvSpPr>
          <p:nvPr>
            <p:ph idx="1"/>
          </p:nvPr>
        </p:nvSpPr>
        <p:spPr>
          <a:xfrm>
            <a:off x="737286" y="1233488"/>
            <a:ext cx="10515600" cy="3969694"/>
          </a:xfrm>
        </p:spPr>
        <p:txBody>
          <a:bodyPr/>
          <a:lstStyle/>
          <a:p>
            <a:pPr marL="0" indent="0">
              <a:buNone/>
            </a:pPr>
            <a:r>
              <a:rPr lang="en-GB" dirty="0"/>
              <a:t>A local plan sets out a strategy for growth and development of an area and policies which set out the way that this plan aims to meet the housing, employment, social and community needs of an area while at the same time protecting and enhancing the natural, built and historic environment.  </a:t>
            </a:r>
          </a:p>
          <a:p>
            <a:pPr marL="0" indent="0">
              <a:buNone/>
            </a:pPr>
            <a:r>
              <a:rPr lang="en-GB" dirty="0"/>
              <a:t>Balancing growth and development with protecting and enhancing the environment is often referred to as </a:t>
            </a:r>
            <a:r>
              <a:rPr lang="en-GB" b="1" dirty="0">
                <a:solidFill>
                  <a:srgbClr val="FF0000"/>
                </a:solidFill>
              </a:rPr>
              <a:t>sustainable development</a:t>
            </a:r>
            <a:r>
              <a:rPr lang="en-GB" b="1" dirty="0"/>
              <a:t>. </a:t>
            </a:r>
            <a:r>
              <a:rPr lang="en-GB" dirty="0"/>
              <a:t> </a:t>
            </a:r>
          </a:p>
          <a:p>
            <a:pPr marL="0" indent="0">
              <a:buNone/>
            </a:pPr>
            <a:r>
              <a:rPr lang="en-GB" dirty="0"/>
              <a:t>It is a statutory requirement that local authorities produce a local plan for their area and keep it up to date.</a:t>
            </a:r>
          </a:p>
          <a:p>
            <a:endParaRPr lang="en-US" dirty="0"/>
          </a:p>
        </p:txBody>
      </p:sp>
    </p:spTree>
    <p:extLst>
      <p:ext uri="{BB962C8B-B14F-4D97-AF65-F5344CB8AC3E}">
        <p14:creationId xmlns:p14="http://schemas.microsoft.com/office/powerpoint/2010/main" val="302497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B6A2-0F7F-8273-5193-90FC1FCBBB27}"/>
              </a:ext>
            </a:extLst>
          </p:cNvPr>
          <p:cNvSpPr>
            <a:spLocks noGrp="1"/>
          </p:cNvSpPr>
          <p:nvPr>
            <p:ph type="title"/>
          </p:nvPr>
        </p:nvSpPr>
        <p:spPr/>
        <p:txBody>
          <a:bodyPr>
            <a:normAutofit fontScale="90000"/>
          </a:bodyPr>
          <a:lstStyle/>
          <a:p>
            <a:br>
              <a:rPr lang="en-GB" b="1" dirty="0"/>
            </a:br>
            <a:r>
              <a:rPr lang="en-GB" b="1" dirty="0"/>
              <a:t>The West Suffolk Local Plan has been divided into three parts:</a:t>
            </a:r>
            <a:br>
              <a:rPr lang="en-GB" dirty="0"/>
            </a:br>
            <a:endParaRPr lang="en-US" dirty="0"/>
          </a:p>
        </p:txBody>
      </p:sp>
      <p:sp>
        <p:nvSpPr>
          <p:cNvPr id="3" name="Content Placeholder 2">
            <a:extLst>
              <a:ext uri="{FF2B5EF4-FFF2-40B4-BE49-F238E27FC236}">
                <a16:creationId xmlns:a16="http://schemas.microsoft.com/office/drawing/2014/main" id="{AA6929C2-A877-8E5E-6E25-F971E729FC06}"/>
              </a:ext>
            </a:extLst>
          </p:cNvPr>
          <p:cNvSpPr>
            <a:spLocks noGrp="1"/>
          </p:cNvSpPr>
          <p:nvPr>
            <p:ph idx="1"/>
          </p:nvPr>
        </p:nvSpPr>
        <p:spPr>
          <a:xfrm>
            <a:off x="838200" y="2002995"/>
            <a:ext cx="10515600" cy="4062954"/>
          </a:xfrm>
        </p:spPr>
        <p:txBody>
          <a:bodyPr>
            <a:normAutofit fontScale="85000" lnSpcReduction="20000"/>
          </a:bodyPr>
          <a:lstStyle/>
          <a:p>
            <a:pPr marL="0" indent="0">
              <a:buNone/>
            </a:pPr>
            <a:r>
              <a:rPr lang="en-GB" dirty="0"/>
              <a:t>Part one – Strategic policies.  These set out West Suffolk Council's development strategy establishing their commitment to achieving net zero, adapting to and mitigating for climate change, setting the pattern, scale and quality of development to meet the need in West Suffolk to 2040, and making provision for all types of development, infrastructure, community facilities and the conservation and enhancement of the natural and built environment. </a:t>
            </a:r>
          </a:p>
          <a:p>
            <a:pPr marL="0" indent="0">
              <a:buNone/>
            </a:pPr>
            <a:endParaRPr lang="en-GB" dirty="0"/>
          </a:p>
          <a:p>
            <a:pPr marL="0" indent="0">
              <a:buNone/>
            </a:pPr>
            <a:r>
              <a:rPr lang="en-GB" dirty="0"/>
              <a:t>Part two – Non- strategic policies (these are the policies which will be used in day-to-day decision making.) </a:t>
            </a:r>
          </a:p>
          <a:p>
            <a:pPr marL="0" indent="0">
              <a:buNone/>
            </a:pPr>
            <a:endParaRPr lang="en-GB" dirty="0"/>
          </a:p>
          <a:p>
            <a:pPr marL="0" indent="0">
              <a:buNone/>
            </a:pPr>
            <a:r>
              <a:rPr lang="en-GB" dirty="0"/>
              <a:t>Part three – Site allocations.  This document sets out the preferred site allocations.  They include residential, mixed use and employment allocations.</a:t>
            </a:r>
          </a:p>
          <a:p>
            <a:pPr marL="0" indent="0">
              <a:buNone/>
            </a:pPr>
            <a:endParaRPr lang="en-US" dirty="0"/>
          </a:p>
        </p:txBody>
      </p:sp>
    </p:spTree>
    <p:extLst>
      <p:ext uri="{BB962C8B-B14F-4D97-AF65-F5344CB8AC3E}">
        <p14:creationId xmlns:p14="http://schemas.microsoft.com/office/powerpoint/2010/main" val="320279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05D0A-7DB2-B6DA-4DD5-78BBEBDDF966}"/>
              </a:ext>
            </a:extLst>
          </p:cNvPr>
          <p:cNvSpPr>
            <a:spLocks noGrp="1"/>
          </p:cNvSpPr>
          <p:nvPr>
            <p:ph type="title"/>
          </p:nvPr>
        </p:nvSpPr>
        <p:spPr/>
        <p:txBody>
          <a:bodyPr/>
          <a:lstStyle/>
          <a:p>
            <a:r>
              <a:rPr lang="en-US" b="1" dirty="0"/>
              <a:t>How many homes are required in West Suffolk?</a:t>
            </a:r>
          </a:p>
        </p:txBody>
      </p:sp>
      <p:sp>
        <p:nvSpPr>
          <p:cNvPr id="3" name="Content Placeholder 2">
            <a:extLst>
              <a:ext uri="{FF2B5EF4-FFF2-40B4-BE49-F238E27FC236}">
                <a16:creationId xmlns:a16="http://schemas.microsoft.com/office/drawing/2014/main" id="{7EA0544F-3FAA-FD00-BF10-DC15973BC249}"/>
              </a:ext>
            </a:extLst>
          </p:cNvPr>
          <p:cNvSpPr>
            <a:spLocks noGrp="1"/>
          </p:cNvSpPr>
          <p:nvPr>
            <p:ph idx="1"/>
          </p:nvPr>
        </p:nvSpPr>
        <p:spPr>
          <a:xfrm>
            <a:off x="838200" y="2319895"/>
            <a:ext cx="10515600" cy="3141791"/>
          </a:xfrm>
        </p:spPr>
        <p:txBody>
          <a:bodyPr/>
          <a:lstStyle/>
          <a:p>
            <a:pPr marL="0" indent="0">
              <a:buNone/>
            </a:pPr>
            <a:r>
              <a:rPr lang="en-US" b="1" dirty="0">
                <a:solidFill>
                  <a:srgbClr val="FF0000"/>
                </a:solidFill>
              </a:rPr>
              <a:t>15,200 </a:t>
            </a:r>
            <a:r>
              <a:rPr lang="en-US" dirty="0"/>
              <a:t>homes are needed for the period 2022 – 2040.</a:t>
            </a:r>
          </a:p>
          <a:p>
            <a:pPr marL="0" indent="0">
              <a:buNone/>
            </a:pPr>
            <a:endParaRPr lang="en-US" dirty="0"/>
          </a:p>
          <a:p>
            <a:pPr marL="0" indent="0">
              <a:buNone/>
            </a:pPr>
            <a:r>
              <a:rPr lang="en-US" dirty="0"/>
              <a:t>There is already planning permission for </a:t>
            </a:r>
            <a:r>
              <a:rPr lang="en-US" b="1" dirty="0">
                <a:solidFill>
                  <a:srgbClr val="FF0000"/>
                </a:solidFill>
              </a:rPr>
              <a:t>8,600</a:t>
            </a:r>
            <a:r>
              <a:rPr lang="en-US" dirty="0"/>
              <a:t> homes.</a:t>
            </a:r>
          </a:p>
          <a:p>
            <a:pPr marL="0" indent="0">
              <a:buNone/>
            </a:pPr>
            <a:endParaRPr lang="en-US" dirty="0"/>
          </a:p>
          <a:p>
            <a:pPr marL="0" indent="0">
              <a:buNone/>
            </a:pPr>
            <a:r>
              <a:rPr lang="en-US" b="1" dirty="0">
                <a:solidFill>
                  <a:srgbClr val="FF0000"/>
                </a:solidFill>
              </a:rPr>
              <a:t>6,600</a:t>
            </a:r>
            <a:r>
              <a:rPr lang="en-US" dirty="0"/>
              <a:t> homes need to be identified in the Local Plan.</a:t>
            </a:r>
          </a:p>
        </p:txBody>
      </p:sp>
    </p:spTree>
    <p:extLst>
      <p:ext uri="{BB962C8B-B14F-4D97-AF65-F5344CB8AC3E}">
        <p14:creationId xmlns:p14="http://schemas.microsoft.com/office/powerpoint/2010/main" val="11728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87991-6AB0-2F1D-C3BE-A82145E83684}"/>
              </a:ext>
            </a:extLst>
          </p:cNvPr>
          <p:cNvSpPr>
            <a:spLocks noGrp="1"/>
          </p:cNvSpPr>
          <p:nvPr>
            <p:ph type="title"/>
          </p:nvPr>
        </p:nvSpPr>
        <p:spPr/>
        <p:txBody>
          <a:bodyPr/>
          <a:lstStyle/>
          <a:p>
            <a:r>
              <a:rPr lang="en-US" b="1" dirty="0"/>
              <a:t>How will this be achieved?</a:t>
            </a:r>
          </a:p>
        </p:txBody>
      </p:sp>
      <p:sp>
        <p:nvSpPr>
          <p:cNvPr id="3" name="Content Placeholder 2">
            <a:extLst>
              <a:ext uri="{FF2B5EF4-FFF2-40B4-BE49-F238E27FC236}">
                <a16:creationId xmlns:a16="http://schemas.microsoft.com/office/drawing/2014/main" id="{FDF1376C-1C73-DDB6-DD1D-C6B1C9505E12}"/>
              </a:ext>
            </a:extLst>
          </p:cNvPr>
          <p:cNvSpPr>
            <a:spLocks noGrp="1"/>
          </p:cNvSpPr>
          <p:nvPr>
            <p:ph idx="1"/>
          </p:nvPr>
        </p:nvSpPr>
        <p:spPr/>
        <p:txBody>
          <a:bodyPr/>
          <a:lstStyle/>
          <a:p>
            <a:pPr marL="0" indent="0">
              <a:buNone/>
            </a:pPr>
            <a:r>
              <a:rPr lang="en-US" dirty="0"/>
              <a:t>Towns – 4,913 homes</a:t>
            </a:r>
          </a:p>
          <a:p>
            <a:pPr marL="0" indent="0">
              <a:buNone/>
            </a:pPr>
            <a:endParaRPr lang="en-US" dirty="0"/>
          </a:p>
          <a:p>
            <a:pPr marL="0" indent="0">
              <a:buNone/>
            </a:pPr>
            <a:r>
              <a:rPr lang="en-US" dirty="0"/>
              <a:t>Key Service Centres – 1,384</a:t>
            </a:r>
          </a:p>
          <a:p>
            <a:pPr marL="0" indent="0">
              <a:buNone/>
            </a:pPr>
            <a:endParaRPr lang="en-US" dirty="0"/>
          </a:p>
          <a:p>
            <a:pPr marL="0" indent="0">
              <a:buNone/>
            </a:pPr>
            <a:r>
              <a:rPr lang="en-US" dirty="0"/>
              <a:t>Local Service Centres – 741</a:t>
            </a:r>
          </a:p>
          <a:p>
            <a:pPr marL="0" indent="0">
              <a:buNone/>
            </a:pPr>
            <a:endParaRPr lang="en-US" dirty="0"/>
          </a:p>
          <a:p>
            <a:pPr marL="0" indent="0">
              <a:buNone/>
            </a:pPr>
            <a:r>
              <a:rPr lang="en-US" dirty="0"/>
              <a:t>Type A villages - 96</a:t>
            </a:r>
          </a:p>
          <a:p>
            <a:pPr marL="0" indent="0">
              <a:buNone/>
            </a:pPr>
            <a:endParaRPr lang="en-US" dirty="0"/>
          </a:p>
        </p:txBody>
      </p:sp>
    </p:spTree>
    <p:extLst>
      <p:ext uri="{BB962C8B-B14F-4D97-AF65-F5344CB8AC3E}">
        <p14:creationId xmlns:p14="http://schemas.microsoft.com/office/powerpoint/2010/main" val="13292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D3C4-7D63-18ED-820D-CB3523D9CE04}"/>
              </a:ext>
            </a:extLst>
          </p:cNvPr>
          <p:cNvSpPr>
            <a:spLocks noGrp="1"/>
          </p:cNvSpPr>
          <p:nvPr>
            <p:ph type="title"/>
          </p:nvPr>
        </p:nvSpPr>
        <p:spPr/>
        <p:txBody>
          <a:bodyPr/>
          <a:lstStyle/>
          <a:p>
            <a:r>
              <a:rPr lang="en-US" b="1" dirty="0"/>
              <a:t>What category is Moulton?</a:t>
            </a:r>
          </a:p>
        </p:txBody>
      </p:sp>
      <p:sp>
        <p:nvSpPr>
          <p:cNvPr id="3" name="Content Placeholder 2">
            <a:extLst>
              <a:ext uri="{FF2B5EF4-FFF2-40B4-BE49-F238E27FC236}">
                <a16:creationId xmlns:a16="http://schemas.microsoft.com/office/drawing/2014/main" id="{0748852E-4EBD-F85F-DEB3-339A2C45B26B}"/>
              </a:ext>
            </a:extLst>
          </p:cNvPr>
          <p:cNvSpPr>
            <a:spLocks noGrp="1"/>
          </p:cNvSpPr>
          <p:nvPr>
            <p:ph idx="1"/>
          </p:nvPr>
        </p:nvSpPr>
        <p:spPr>
          <a:xfrm>
            <a:off x="838200" y="1825625"/>
            <a:ext cx="10515600" cy="3055294"/>
          </a:xfrm>
        </p:spPr>
        <p:txBody>
          <a:bodyPr/>
          <a:lstStyle/>
          <a:p>
            <a:pPr marL="0" indent="0">
              <a:buNone/>
            </a:pPr>
            <a:r>
              <a:rPr lang="en-US" dirty="0"/>
              <a:t>Moulton has been classed as a </a:t>
            </a:r>
            <a:r>
              <a:rPr lang="en-US" b="1" dirty="0">
                <a:solidFill>
                  <a:srgbClr val="FF0000"/>
                </a:solidFill>
              </a:rPr>
              <a:t>Local Service Centre </a:t>
            </a:r>
            <a:r>
              <a:rPr lang="en-US" dirty="0"/>
              <a:t>in the Local Plan </a:t>
            </a:r>
          </a:p>
          <a:p>
            <a:pPr marL="0" indent="0">
              <a:buNone/>
            </a:pPr>
            <a:endParaRPr lang="en-US" dirty="0"/>
          </a:p>
          <a:p>
            <a:pPr marL="0" indent="0">
              <a:buNone/>
            </a:pPr>
            <a:r>
              <a:rPr lang="en-US" dirty="0"/>
              <a:t>Other local service centres:</a:t>
            </a:r>
          </a:p>
          <a:p>
            <a:pPr marL="0" indent="0">
              <a:buNone/>
            </a:pPr>
            <a:r>
              <a:rPr lang="en-US" dirty="0"/>
              <a:t>Barningham, Beck Row, Cavendish, Exning, Great and Little Whelnetham, Great Barton, Hopton, Hundon, Rougham, West Row and Wickhambrook.</a:t>
            </a:r>
          </a:p>
          <a:p>
            <a:pPr marL="0" indent="0">
              <a:buNone/>
            </a:pPr>
            <a:endParaRPr lang="en-US" dirty="0"/>
          </a:p>
        </p:txBody>
      </p:sp>
    </p:spTree>
    <p:extLst>
      <p:ext uri="{BB962C8B-B14F-4D97-AF65-F5344CB8AC3E}">
        <p14:creationId xmlns:p14="http://schemas.microsoft.com/office/powerpoint/2010/main" val="269135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0E96-A4C1-2D25-AEF1-CD0B04A66ECC}"/>
              </a:ext>
            </a:extLst>
          </p:cNvPr>
          <p:cNvSpPr>
            <a:spLocks noGrp="1"/>
          </p:cNvSpPr>
          <p:nvPr>
            <p:ph type="title"/>
          </p:nvPr>
        </p:nvSpPr>
        <p:spPr>
          <a:xfrm>
            <a:off x="838200" y="681037"/>
            <a:ext cx="10515600" cy="1325563"/>
          </a:xfrm>
        </p:spPr>
        <p:txBody>
          <a:bodyPr/>
          <a:lstStyle/>
          <a:p>
            <a:r>
              <a:rPr lang="en-US" b="1" dirty="0"/>
              <a:t>How many sites have been allocated for development in Moulton?</a:t>
            </a:r>
          </a:p>
        </p:txBody>
      </p:sp>
      <p:sp>
        <p:nvSpPr>
          <p:cNvPr id="3" name="Content Placeholder 2">
            <a:extLst>
              <a:ext uri="{FF2B5EF4-FFF2-40B4-BE49-F238E27FC236}">
                <a16:creationId xmlns:a16="http://schemas.microsoft.com/office/drawing/2014/main" id="{688A22D5-3718-F804-BADB-BD4662AB395A}"/>
              </a:ext>
            </a:extLst>
          </p:cNvPr>
          <p:cNvSpPr>
            <a:spLocks noGrp="1"/>
          </p:cNvSpPr>
          <p:nvPr>
            <p:ph idx="1"/>
          </p:nvPr>
        </p:nvSpPr>
        <p:spPr>
          <a:xfrm>
            <a:off x="838200" y="2384855"/>
            <a:ext cx="10515600" cy="3520260"/>
          </a:xfrm>
        </p:spPr>
        <p:txBody>
          <a:bodyPr/>
          <a:lstStyle/>
          <a:p>
            <a:pPr marL="0" indent="0">
              <a:buNone/>
            </a:pPr>
            <a:endParaRPr lang="en-US" dirty="0"/>
          </a:p>
          <a:p>
            <a:pPr marL="0" indent="0">
              <a:buNone/>
            </a:pPr>
            <a:r>
              <a:rPr lang="en-US" b="1" dirty="0">
                <a:solidFill>
                  <a:srgbClr val="FF0000"/>
                </a:solidFill>
              </a:rPr>
              <a:t>One</a:t>
            </a:r>
            <a:r>
              <a:rPr lang="en-US" dirty="0"/>
              <a:t> site has been allocated for residential development in Moulton with an indicative capacity of </a:t>
            </a:r>
            <a:r>
              <a:rPr lang="en-US" b="1" dirty="0">
                <a:solidFill>
                  <a:srgbClr val="FF0000"/>
                </a:solidFill>
              </a:rPr>
              <a:t>30 homes</a:t>
            </a:r>
            <a:r>
              <a:rPr lang="en-US" dirty="0"/>
              <a:t>.</a:t>
            </a:r>
          </a:p>
          <a:p>
            <a:pPr marL="0" indent="0">
              <a:buNone/>
            </a:pPr>
            <a:endParaRPr lang="en-US" dirty="0"/>
          </a:p>
          <a:p>
            <a:pPr marL="0" indent="0">
              <a:buNone/>
            </a:pPr>
            <a:r>
              <a:rPr lang="en-US" dirty="0"/>
              <a:t>Another site has been allocated for the expansion of Moulton Primary School.</a:t>
            </a:r>
          </a:p>
        </p:txBody>
      </p:sp>
    </p:spTree>
    <p:extLst>
      <p:ext uri="{BB962C8B-B14F-4D97-AF65-F5344CB8AC3E}">
        <p14:creationId xmlns:p14="http://schemas.microsoft.com/office/powerpoint/2010/main" val="34371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 map&#10;&#10;Description automatically generated">
            <a:extLst>
              <a:ext uri="{FF2B5EF4-FFF2-40B4-BE49-F238E27FC236}">
                <a16:creationId xmlns:a16="http://schemas.microsoft.com/office/drawing/2014/main" id="{AD6C67A0-57D6-5E39-4991-8F9DF2C48130}"/>
              </a:ext>
            </a:extLst>
          </p:cNvPr>
          <p:cNvPicPr>
            <a:picLocks noGrp="1" noChangeAspect="1"/>
          </p:cNvPicPr>
          <p:nvPr>
            <p:ph idx="1"/>
          </p:nvPr>
        </p:nvPicPr>
        <p:blipFill>
          <a:blip r:embed="rId2"/>
          <a:stretch>
            <a:fillRect/>
          </a:stretch>
        </p:blipFill>
        <p:spPr>
          <a:xfrm>
            <a:off x="1504950" y="657225"/>
            <a:ext cx="9182100" cy="5270500"/>
          </a:xfrm>
          <a:prstGeom prst="rect">
            <a:avLst/>
          </a:prstGeom>
        </p:spPr>
      </p:pic>
    </p:spTree>
    <p:extLst>
      <p:ext uri="{BB962C8B-B14F-4D97-AF65-F5344CB8AC3E}">
        <p14:creationId xmlns:p14="http://schemas.microsoft.com/office/powerpoint/2010/main" val="47957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3C33DC-8BBE-1EEA-0099-022DB9BA0834}"/>
              </a:ext>
            </a:extLst>
          </p:cNvPr>
          <p:cNvPicPr>
            <a:picLocks noChangeAspect="1"/>
          </p:cNvPicPr>
          <p:nvPr/>
        </p:nvPicPr>
        <p:blipFill>
          <a:blip r:embed="rId2"/>
          <a:stretch>
            <a:fillRect/>
          </a:stretch>
        </p:blipFill>
        <p:spPr>
          <a:xfrm>
            <a:off x="2952750" y="279400"/>
            <a:ext cx="6286500" cy="6299200"/>
          </a:xfrm>
          <a:prstGeom prst="rect">
            <a:avLst/>
          </a:prstGeom>
        </p:spPr>
      </p:pic>
    </p:spTree>
    <p:extLst>
      <p:ext uri="{BB962C8B-B14F-4D97-AF65-F5344CB8AC3E}">
        <p14:creationId xmlns:p14="http://schemas.microsoft.com/office/powerpoint/2010/main" val="254620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619</Words>
  <Application>Microsoft Macintosh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West Suffolk Council Local Plan</vt:lpstr>
      <vt:lpstr>What is the West Suffolk Local Plan? </vt:lpstr>
      <vt:lpstr> The West Suffolk Local Plan has been divided into three parts: </vt:lpstr>
      <vt:lpstr>How many homes are required in West Suffolk?</vt:lpstr>
      <vt:lpstr>How will this be achieved?</vt:lpstr>
      <vt:lpstr>What category is Moulton?</vt:lpstr>
      <vt:lpstr>How many sites have been allocated for development in Moulton?</vt:lpstr>
      <vt:lpstr>PowerPoint Presentation</vt:lpstr>
      <vt:lpstr>PowerPoint Presentation</vt:lpstr>
      <vt:lpstr>PowerPoint Presentation</vt:lpstr>
      <vt:lpstr>Omission sites</vt:lpstr>
      <vt:lpstr>Next steps</vt:lpstr>
      <vt:lpstr>Questions:</vt:lpstr>
      <vt:lpstr>How to respond to the consultation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Suffolk Council Local Plan</dc:title>
  <dc:creator>Joanne Kirk</dc:creator>
  <cp:lastModifiedBy>Joanne Kirk</cp:lastModifiedBy>
  <cp:revision>17</cp:revision>
  <dcterms:created xsi:type="dcterms:W3CDTF">2022-05-24T15:48:18Z</dcterms:created>
  <dcterms:modified xsi:type="dcterms:W3CDTF">2022-07-11T12:11:16Z</dcterms:modified>
</cp:coreProperties>
</file>